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4" r:id="rId10"/>
    <p:sldId id="266" r:id="rId11"/>
    <p:sldId id="267" r:id="rId12"/>
    <p:sldId id="263" r:id="rId13"/>
  </p:sldIdLst>
  <p:sldSz cx="14630400" cy="8229600"/>
  <p:notesSz cx="8229600" cy="14630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51" d="100"/>
          <a:sy n="51" d="100"/>
        </p:scale>
        <p:origin x="8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07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4280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2533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3059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75842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678781"/>
            <a:ext cx="7556421" cy="1240155"/>
          </a:xfrm>
          <a:prstGeom prst="rect">
            <a:avLst/>
          </a:prstGeom>
          <a:noFill/>
          <a:ln/>
        </p:spPr>
        <p:txBody>
          <a:bodyPr wrap="squar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Application Web de Téléconsultation Médicale</a:t>
            </a:r>
            <a:endParaRPr lang="en-US" sz="3900" dirty="0">
              <a:solidFill>
                <a:schemeClr val="bg1"/>
              </a:solidFill>
            </a:endParaRPr>
          </a:p>
        </p:txBody>
      </p:sp>
      <p:sp>
        <p:nvSpPr>
          <p:cNvPr id="4" name="Text 1"/>
          <p:cNvSpPr/>
          <p:nvPr/>
        </p:nvSpPr>
        <p:spPr>
          <a:xfrm>
            <a:off x="793790" y="3216592"/>
            <a:ext cx="7556421" cy="1587698"/>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Bienvenue à cette présentation de notre projet d'application web de téléconsultation médicale. Nous allons explorer comment notre solution innovante permettra aux médecins d'accéder facilement aux images DICOM stockées sur un serveur Orthanc, tout en intégrant des fonctionnalités de gestion de rendez-vous et de dossiers médicaux.</a:t>
            </a:r>
            <a:endParaRPr lang="en-US" sz="1550" dirty="0">
              <a:solidFill>
                <a:schemeClr val="bg1"/>
              </a:solidFill>
            </a:endParaRPr>
          </a:p>
        </p:txBody>
      </p:sp>
      <p:sp>
        <p:nvSpPr>
          <p:cNvPr id="5" name="Text 2"/>
          <p:cNvSpPr/>
          <p:nvPr/>
        </p:nvSpPr>
        <p:spPr>
          <a:xfrm>
            <a:off x="793790" y="5027533"/>
            <a:ext cx="7556421" cy="95261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Cette application répond aux défis actuels d'accessibilité aux soins et de digitalisation du secteur médical, en garantissant une communication fluide et sécurisée entre tous les acteurs de la santé.</a:t>
            </a:r>
            <a:endParaRPr lang="en-US" sz="1550" dirty="0">
              <a:solidFill>
                <a:schemeClr val="bg1"/>
              </a:solidFill>
            </a:endParaRPr>
          </a:p>
        </p:txBody>
      </p:sp>
      <p:sp>
        <p:nvSpPr>
          <p:cNvPr id="8" name="Text 4"/>
          <p:cNvSpPr/>
          <p:nvPr/>
        </p:nvSpPr>
        <p:spPr>
          <a:xfrm>
            <a:off x="932714" y="6142911"/>
            <a:ext cx="4009676" cy="2026205"/>
          </a:xfrm>
          <a:prstGeom prst="rect">
            <a:avLst/>
          </a:prstGeom>
          <a:noFill/>
          <a:ln/>
        </p:spPr>
        <p:txBody>
          <a:bodyPr wrap="none" lIns="0" tIns="0" rIns="0" bIns="0" rtlCol="0" anchor="t"/>
          <a:lstStyle/>
          <a:p>
            <a:pPr marL="0" indent="0" algn="l">
              <a:lnSpc>
                <a:spcPts val="2700"/>
              </a:lnSpc>
              <a:buNone/>
            </a:pPr>
            <a:r>
              <a:rPr lang="en-US" sz="1950" dirty="0">
                <a:solidFill>
                  <a:schemeClr val="bg1"/>
                </a:solidFill>
              </a:rPr>
              <a:t>Présenté par : </a:t>
            </a:r>
          </a:p>
          <a:p>
            <a:pPr marL="0" indent="0" algn="l">
              <a:lnSpc>
                <a:spcPts val="2700"/>
              </a:lnSpc>
              <a:buNone/>
            </a:pPr>
            <a:br>
              <a:rPr lang="en-US" sz="1950" dirty="0">
                <a:solidFill>
                  <a:schemeClr val="bg1"/>
                </a:solidFill>
              </a:rPr>
            </a:br>
            <a:r>
              <a:rPr lang="en-US" sz="1950" dirty="0">
                <a:solidFill>
                  <a:schemeClr val="bg1"/>
                </a:solidFill>
              </a:rPr>
              <a:t>Japhet MOKOUMBOU</a:t>
            </a:r>
            <a:br>
              <a:rPr lang="en-US" sz="1950" dirty="0">
                <a:solidFill>
                  <a:schemeClr val="bg1"/>
                </a:solidFill>
              </a:rPr>
            </a:br>
            <a:r>
              <a:rPr lang="en-US" sz="1950" dirty="0">
                <a:solidFill>
                  <a:schemeClr val="bg1"/>
                </a:solidFill>
              </a:rPr>
              <a:t>Moustapha DIAGNE</a:t>
            </a:r>
            <a:br>
              <a:rPr lang="en-US" sz="1950" dirty="0">
                <a:solidFill>
                  <a:schemeClr val="bg1"/>
                </a:solidFill>
              </a:rPr>
            </a:br>
            <a:r>
              <a:rPr lang="en-US" sz="1950" dirty="0">
                <a:solidFill>
                  <a:schemeClr val="bg1"/>
                </a:solidFill>
              </a:rPr>
              <a:t>Mouhammad Abdourahmane Ndiaye</a:t>
            </a:r>
          </a:p>
          <a:p>
            <a:pPr marL="0" indent="0" algn="l">
              <a:lnSpc>
                <a:spcPts val="2700"/>
              </a:lnSpc>
              <a:buNone/>
            </a:pPr>
            <a:r>
              <a:rPr lang="en-US" sz="1950" dirty="0">
                <a:solidFill>
                  <a:schemeClr val="bg1"/>
                </a:solidFill>
              </a:rPr>
              <a:t>Moussa Diallo</a:t>
            </a:r>
            <a:br>
              <a:rPr lang="en-US" sz="1950" dirty="0">
                <a:solidFill>
                  <a:schemeClr val="bg1"/>
                </a:solidFill>
              </a:rPr>
            </a:br>
            <a:endParaRPr lang="en-US" sz="195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07EFCF0C-271E-6DBC-A395-5694BC9A21F9}"/>
              </a:ext>
            </a:extLst>
          </p:cNvPr>
          <p:cNvSpPr/>
          <p:nvPr/>
        </p:nvSpPr>
        <p:spPr>
          <a:xfrm>
            <a:off x="4914377" y="581180"/>
            <a:ext cx="5697141" cy="620078"/>
          </a:xfrm>
          <a:prstGeom prst="rect">
            <a:avLst/>
          </a:prstGeom>
          <a:noFill/>
          <a:ln/>
        </p:spPr>
        <p:txBody>
          <a:bodyPr wrap="none" lIns="0" tIns="0" rIns="0" bIns="0" rtlCol="0" anchor="t"/>
          <a:lstStyle/>
          <a:p>
            <a:pPr marL="0" indent="0" algn="l">
              <a:lnSpc>
                <a:spcPts val="4850"/>
              </a:lnSpc>
              <a:buNone/>
            </a:pPr>
            <a:endParaRPr lang="en-US" sz="3900" dirty="0">
              <a:solidFill>
                <a:schemeClr val="bg1"/>
              </a:solidFill>
            </a:endParaRPr>
          </a:p>
        </p:txBody>
      </p:sp>
      <p:sp>
        <p:nvSpPr>
          <p:cNvPr id="26" name="Text 0">
            <a:extLst>
              <a:ext uri="{FF2B5EF4-FFF2-40B4-BE49-F238E27FC236}">
                <a16:creationId xmlns:a16="http://schemas.microsoft.com/office/drawing/2014/main" id="{33B8639D-58CE-2181-3F58-B0FC98D34C61}"/>
              </a:ext>
            </a:extLst>
          </p:cNvPr>
          <p:cNvSpPr/>
          <p:nvPr/>
        </p:nvSpPr>
        <p:spPr>
          <a:xfrm>
            <a:off x="1142959" y="743224"/>
            <a:ext cx="8394580" cy="620078"/>
          </a:xfrm>
          <a:prstGeom prst="rect">
            <a:avLst/>
          </a:prstGeom>
          <a:noFill/>
          <a:ln/>
        </p:spPr>
        <p:txBody>
          <a:bodyPr wrap="none" lIns="0" tIns="0" rIns="0" bIns="0" rtlCol="0" anchor="t"/>
          <a:lstStyle/>
          <a:p>
            <a:pPr marL="0" indent="0" algn="l">
              <a:lnSpc>
                <a:spcPts val="4850"/>
              </a:lnSpc>
              <a:buNone/>
            </a:pPr>
            <a:r>
              <a:rPr lang="en-US" sz="3900" dirty="0" err="1">
                <a:solidFill>
                  <a:schemeClr val="bg1"/>
                </a:solidFill>
              </a:rPr>
              <a:t>Diagramme</a:t>
            </a:r>
            <a:r>
              <a:rPr lang="en-US" sz="3900" dirty="0">
                <a:solidFill>
                  <a:schemeClr val="bg1"/>
                </a:solidFill>
              </a:rPr>
              <a:t> de </a:t>
            </a:r>
            <a:r>
              <a:rPr lang="en-US" sz="3900" dirty="0" err="1">
                <a:solidFill>
                  <a:schemeClr val="bg1"/>
                </a:solidFill>
              </a:rPr>
              <a:t>cas</a:t>
            </a:r>
            <a:r>
              <a:rPr lang="en-US" sz="3900" dirty="0">
                <a:solidFill>
                  <a:schemeClr val="bg1"/>
                </a:solidFill>
              </a:rPr>
              <a:t> </a:t>
            </a:r>
            <a:r>
              <a:rPr lang="en-US" sz="3900" dirty="0" err="1">
                <a:solidFill>
                  <a:schemeClr val="bg1"/>
                </a:solidFill>
              </a:rPr>
              <a:t>d’utilisation</a:t>
            </a:r>
            <a:r>
              <a:rPr lang="en-US" sz="3900" dirty="0">
                <a:solidFill>
                  <a:schemeClr val="bg1"/>
                </a:solidFill>
              </a:rPr>
              <a:t> : patient </a:t>
            </a:r>
          </a:p>
        </p:txBody>
      </p:sp>
      <p:pic>
        <p:nvPicPr>
          <p:cNvPr id="3" name="Image 2">
            <a:extLst>
              <a:ext uri="{FF2B5EF4-FFF2-40B4-BE49-F238E27FC236}">
                <a16:creationId xmlns:a16="http://schemas.microsoft.com/office/drawing/2014/main" id="{44CCFFFA-6CD6-63EE-2810-A61E2D8EFE86}"/>
              </a:ext>
            </a:extLst>
          </p:cNvPr>
          <p:cNvPicPr>
            <a:picLocks noChangeAspect="1"/>
          </p:cNvPicPr>
          <p:nvPr/>
        </p:nvPicPr>
        <p:blipFill>
          <a:blip r:embed="rId3"/>
          <a:stretch>
            <a:fillRect/>
          </a:stretch>
        </p:blipFill>
        <p:spPr>
          <a:xfrm>
            <a:off x="1294897" y="1713054"/>
            <a:ext cx="12040605" cy="5680724"/>
          </a:xfrm>
          <a:prstGeom prst="rect">
            <a:avLst/>
          </a:prstGeom>
        </p:spPr>
      </p:pic>
    </p:spTree>
    <p:extLst>
      <p:ext uri="{BB962C8B-B14F-4D97-AF65-F5344CB8AC3E}">
        <p14:creationId xmlns:p14="http://schemas.microsoft.com/office/powerpoint/2010/main" val="64652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07EFCF0C-271E-6DBC-A395-5694BC9A21F9}"/>
              </a:ext>
            </a:extLst>
          </p:cNvPr>
          <p:cNvSpPr/>
          <p:nvPr/>
        </p:nvSpPr>
        <p:spPr>
          <a:xfrm>
            <a:off x="4914377" y="581180"/>
            <a:ext cx="5697141" cy="620078"/>
          </a:xfrm>
          <a:prstGeom prst="rect">
            <a:avLst/>
          </a:prstGeom>
          <a:noFill/>
          <a:ln/>
        </p:spPr>
        <p:txBody>
          <a:bodyPr wrap="none" lIns="0" tIns="0" rIns="0" bIns="0" rtlCol="0" anchor="t"/>
          <a:lstStyle/>
          <a:p>
            <a:pPr marL="0" indent="0" algn="l">
              <a:lnSpc>
                <a:spcPts val="4850"/>
              </a:lnSpc>
              <a:buNone/>
            </a:pPr>
            <a:endParaRPr lang="en-US" sz="3900" dirty="0">
              <a:solidFill>
                <a:schemeClr val="bg1"/>
              </a:solidFill>
            </a:endParaRPr>
          </a:p>
        </p:txBody>
      </p:sp>
      <p:sp>
        <p:nvSpPr>
          <p:cNvPr id="26" name="Text 0">
            <a:extLst>
              <a:ext uri="{FF2B5EF4-FFF2-40B4-BE49-F238E27FC236}">
                <a16:creationId xmlns:a16="http://schemas.microsoft.com/office/drawing/2014/main" id="{33B8639D-58CE-2181-3F58-B0FC98D34C61}"/>
              </a:ext>
            </a:extLst>
          </p:cNvPr>
          <p:cNvSpPr/>
          <p:nvPr/>
        </p:nvSpPr>
        <p:spPr>
          <a:xfrm>
            <a:off x="1142959" y="743224"/>
            <a:ext cx="8394580" cy="620078"/>
          </a:xfrm>
          <a:prstGeom prst="rect">
            <a:avLst/>
          </a:prstGeom>
          <a:noFill/>
          <a:ln/>
        </p:spPr>
        <p:txBody>
          <a:bodyPr wrap="none" lIns="0" tIns="0" rIns="0" bIns="0" rtlCol="0" anchor="t"/>
          <a:lstStyle/>
          <a:p>
            <a:pPr marL="0" indent="0" algn="l">
              <a:lnSpc>
                <a:spcPts val="4850"/>
              </a:lnSpc>
              <a:buNone/>
            </a:pPr>
            <a:r>
              <a:rPr lang="en-US" sz="3900" dirty="0" err="1">
                <a:solidFill>
                  <a:schemeClr val="bg1"/>
                </a:solidFill>
              </a:rPr>
              <a:t>Diagramme</a:t>
            </a:r>
            <a:r>
              <a:rPr lang="en-US" sz="3900" dirty="0">
                <a:solidFill>
                  <a:schemeClr val="bg1"/>
                </a:solidFill>
              </a:rPr>
              <a:t> de </a:t>
            </a:r>
            <a:r>
              <a:rPr lang="en-US" sz="3900" dirty="0" err="1">
                <a:solidFill>
                  <a:schemeClr val="bg1"/>
                </a:solidFill>
              </a:rPr>
              <a:t>cas</a:t>
            </a:r>
            <a:r>
              <a:rPr lang="en-US" sz="3900" dirty="0">
                <a:solidFill>
                  <a:schemeClr val="bg1"/>
                </a:solidFill>
              </a:rPr>
              <a:t> </a:t>
            </a:r>
            <a:r>
              <a:rPr lang="en-US" sz="3900" dirty="0" err="1">
                <a:solidFill>
                  <a:schemeClr val="bg1"/>
                </a:solidFill>
              </a:rPr>
              <a:t>d’utilisation</a:t>
            </a:r>
            <a:r>
              <a:rPr lang="en-US" sz="3900" dirty="0">
                <a:solidFill>
                  <a:schemeClr val="bg1"/>
                </a:solidFill>
              </a:rPr>
              <a:t> : Secretaire medical </a:t>
            </a:r>
          </a:p>
        </p:txBody>
      </p:sp>
      <p:pic>
        <p:nvPicPr>
          <p:cNvPr id="4" name="Image 3">
            <a:extLst>
              <a:ext uri="{FF2B5EF4-FFF2-40B4-BE49-F238E27FC236}">
                <a16:creationId xmlns:a16="http://schemas.microsoft.com/office/drawing/2014/main" id="{694DDC46-4158-C17E-741F-56027A11EA1C}"/>
              </a:ext>
            </a:extLst>
          </p:cNvPr>
          <p:cNvPicPr>
            <a:picLocks noChangeAspect="1"/>
          </p:cNvPicPr>
          <p:nvPr/>
        </p:nvPicPr>
        <p:blipFill>
          <a:blip r:embed="rId3"/>
          <a:stretch>
            <a:fillRect/>
          </a:stretch>
        </p:blipFill>
        <p:spPr>
          <a:xfrm>
            <a:off x="1018572" y="1979512"/>
            <a:ext cx="12327037" cy="5506864"/>
          </a:xfrm>
          <a:prstGeom prst="rect">
            <a:avLst/>
          </a:prstGeom>
        </p:spPr>
      </p:pic>
    </p:spTree>
    <p:extLst>
      <p:ext uri="{BB962C8B-B14F-4D97-AF65-F5344CB8AC3E}">
        <p14:creationId xmlns:p14="http://schemas.microsoft.com/office/powerpoint/2010/main" val="67544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33569"/>
            <a:ext cx="5556290"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Livrables et Conclusion</a:t>
            </a:r>
            <a:endParaRPr lang="en-US" sz="3900" dirty="0">
              <a:solidFill>
                <a:schemeClr val="bg1"/>
              </a:solidFill>
            </a:endParaRPr>
          </a:p>
        </p:txBody>
      </p:sp>
      <p:sp>
        <p:nvSpPr>
          <p:cNvPr id="3" name="Shape 1"/>
          <p:cNvSpPr/>
          <p:nvPr/>
        </p:nvSpPr>
        <p:spPr>
          <a:xfrm>
            <a:off x="793790" y="1950482"/>
            <a:ext cx="2173724" cy="1143476"/>
          </a:xfrm>
          <a:prstGeom prst="roundRect">
            <a:avLst>
              <a:gd name="adj" fmla="val 7290"/>
            </a:avLst>
          </a:prstGeom>
          <a:solidFill>
            <a:srgbClr val="404040"/>
          </a:solidFill>
          <a:ln w="7620">
            <a:solidFill>
              <a:srgbClr val="595959"/>
            </a:solidFill>
            <a:prstDash val="solid"/>
          </a:ln>
        </p:spPr>
      </p:sp>
      <p:pic>
        <p:nvPicPr>
          <p:cNvPr id="4" name="Image 0" descr="preencoded.png"/>
          <p:cNvPicPr>
            <a:picLocks noChangeAspect="1"/>
          </p:cNvPicPr>
          <p:nvPr/>
        </p:nvPicPr>
        <p:blipFill>
          <a:blip r:embed="rId3"/>
          <a:stretch>
            <a:fillRect/>
          </a:stretch>
        </p:blipFill>
        <p:spPr>
          <a:xfrm>
            <a:off x="1741051" y="2347793"/>
            <a:ext cx="279083" cy="348853"/>
          </a:xfrm>
          <a:prstGeom prst="rect">
            <a:avLst/>
          </a:prstGeom>
        </p:spPr>
      </p:pic>
      <p:sp>
        <p:nvSpPr>
          <p:cNvPr id="5" name="Text 2"/>
          <p:cNvSpPr/>
          <p:nvPr/>
        </p:nvSpPr>
        <p:spPr>
          <a:xfrm>
            <a:off x="3165872" y="2148840"/>
            <a:ext cx="2480905"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Code source</a:t>
            </a:r>
            <a:endParaRPr lang="en-US" sz="1950" dirty="0">
              <a:solidFill>
                <a:schemeClr val="bg1"/>
              </a:solidFill>
            </a:endParaRPr>
          </a:p>
        </p:txBody>
      </p:sp>
      <p:sp>
        <p:nvSpPr>
          <p:cNvPr id="6" name="Text 3"/>
          <p:cNvSpPr/>
          <p:nvPr/>
        </p:nvSpPr>
        <p:spPr>
          <a:xfrm>
            <a:off x="3165872" y="2578060"/>
            <a:ext cx="2721531"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Backend et Frontend complets</a:t>
            </a:r>
            <a:endParaRPr lang="en-US" sz="1550" dirty="0">
              <a:solidFill>
                <a:schemeClr val="bg1"/>
              </a:solidFill>
            </a:endParaRPr>
          </a:p>
        </p:txBody>
      </p:sp>
      <p:sp>
        <p:nvSpPr>
          <p:cNvPr id="7" name="Shape 4"/>
          <p:cNvSpPr/>
          <p:nvPr/>
        </p:nvSpPr>
        <p:spPr>
          <a:xfrm>
            <a:off x="3066693" y="3084433"/>
            <a:ext cx="10670738" cy="11430"/>
          </a:xfrm>
          <a:prstGeom prst="roundRect">
            <a:avLst>
              <a:gd name="adj" fmla="val 729302"/>
            </a:avLst>
          </a:prstGeom>
          <a:solidFill>
            <a:srgbClr val="595959"/>
          </a:solidFill>
          <a:ln/>
        </p:spPr>
      </p:sp>
      <p:sp>
        <p:nvSpPr>
          <p:cNvPr id="8" name="Shape 5"/>
          <p:cNvSpPr/>
          <p:nvPr/>
        </p:nvSpPr>
        <p:spPr>
          <a:xfrm>
            <a:off x="793790" y="3193137"/>
            <a:ext cx="4347567" cy="1143476"/>
          </a:xfrm>
          <a:prstGeom prst="roundRect">
            <a:avLst>
              <a:gd name="adj" fmla="val 7290"/>
            </a:avLst>
          </a:prstGeom>
          <a:solidFill>
            <a:srgbClr val="404040"/>
          </a:solidFill>
          <a:ln w="7620">
            <a:solidFill>
              <a:srgbClr val="595959"/>
            </a:solidFill>
            <a:prstDash val="solid"/>
          </a:ln>
        </p:spPr>
      </p:sp>
      <p:pic>
        <p:nvPicPr>
          <p:cNvPr id="9" name="Image 1" descr="preencoded.png"/>
          <p:cNvPicPr>
            <a:picLocks noChangeAspect="1"/>
          </p:cNvPicPr>
          <p:nvPr/>
        </p:nvPicPr>
        <p:blipFill>
          <a:blip r:embed="rId4"/>
          <a:stretch>
            <a:fillRect/>
          </a:stretch>
        </p:blipFill>
        <p:spPr>
          <a:xfrm>
            <a:off x="2827972" y="3590449"/>
            <a:ext cx="279083" cy="348853"/>
          </a:xfrm>
          <a:prstGeom prst="rect">
            <a:avLst/>
          </a:prstGeom>
        </p:spPr>
      </p:pic>
      <p:sp>
        <p:nvSpPr>
          <p:cNvPr id="10" name="Text 6"/>
          <p:cNvSpPr/>
          <p:nvPr/>
        </p:nvSpPr>
        <p:spPr>
          <a:xfrm>
            <a:off x="5339715" y="3391495"/>
            <a:ext cx="2087761"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Documentation</a:t>
            </a:r>
            <a:endParaRPr lang="en-US" sz="1950" dirty="0">
              <a:solidFill>
                <a:schemeClr val="bg1"/>
              </a:solidFill>
            </a:endParaRPr>
          </a:p>
        </p:txBody>
      </p:sp>
      <p:sp>
        <p:nvSpPr>
          <p:cNvPr id="11" name="Text 7"/>
          <p:cNvSpPr/>
          <p:nvPr/>
        </p:nvSpPr>
        <p:spPr>
          <a:xfrm>
            <a:off x="5339715" y="3820716"/>
            <a:ext cx="2087761"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Technique et utilisateur</a:t>
            </a:r>
            <a:endParaRPr lang="en-US" sz="1550" dirty="0">
              <a:solidFill>
                <a:schemeClr val="bg1"/>
              </a:solidFill>
            </a:endParaRPr>
          </a:p>
        </p:txBody>
      </p:sp>
      <p:sp>
        <p:nvSpPr>
          <p:cNvPr id="12" name="Shape 8"/>
          <p:cNvSpPr/>
          <p:nvPr/>
        </p:nvSpPr>
        <p:spPr>
          <a:xfrm>
            <a:off x="5240536" y="4327088"/>
            <a:ext cx="8496895" cy="11430"/>
          </a:xfrm>
          <a:prstGeom prst="roundRect">
            <a:avLst>
              <a:gd name="adj" fmla="val 729302"/>
            </a:avLst>
          </a:prstGeom>
          <a:solidFill>
            <a:srgbClr val="595959"/>
          </a:solidFill>
          <a:ln/>
        </p:spPr>
      </p:sp>
      <p:sp>
        <p:nvSpPr>
          <p:cNvPr id="13" name="Shape 9"/>
          <p:cNvSpPr/>
          <p:nvPr/>
        </p:nvSpPr>
        <p:spPr>
          <a:xfrm>
            <a:off x="793790" y="4435793"/>
            <a:ext cx="6521410" cy="1143476"/>
          </a:xfrm>
          <a:prstGeom prst="roundRect">
            <a:avLst>
              <a:gd name="adj" fmla="val 7290"/>
            </a:avLst>
          </a:prstGeom>
          <a:solidFill>
            <a:srgbClr val="404040"/>
          </a:solidFill>
          <a:ln w="7620">
            <a:solidFill>
              <a:srgbClr val="595959"/>
            </a:solidFill>
            <a:prstDash val="solid"/>
          </a:ln>
        </p:spPr>
      </p:sp>
      <p:pic>
        <p:nvPicPr>
          <p:cNvPr id="14" name="Image 2" descr="preencoded.png"/>
          <p:cNvPicPr>
            <a:picLocks noChangeAspect="1"/>
          </p:cNvPicPr>
          <p:nvPr/>
        </p:nvPicPr>
        <p:blipFill>
          <a:blip r:embed="rId5"/>
          <a:stretch>
            <a:fillRect/>
          </a:stretch>
        </p:blipFill>
        <p:spPr>
          <a:xfrm>
            <a:off x="3914894" y="4833104"/>
            <a:ext cx="279083" cy="348853"/>
          </a:xfrm>
          <a:prstGeom prst="rect">
            <a:avLst/>
          </a:prstGeom>
        </p:spPr>
      </p:pic>
      <p:sp>
        <p:nvSpPr>
          <p:cNvPr id="15" name="Text 10"/>
          <p:cNvSpPr/>
          <p:nvPr/>
        </p:nvSpPr>
        <p:spPr>
          <a:xfrm>
            <a:off x="7513558" y="4634151"/>
            <a:ext cx="2422684"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Fichiers sources</a:t>
            </a:r>
            <a:endParaRPr lang="en-US" sz="1950" dirty="0">
              <a:solidFill>
                <a:schemeClr val="bg1"/>
              </a:solidFill>
            </a:endParaRPr>
          </a:p>
        </p:txBody>
      </p:sp>
      <p:sp>
        <p:nvSpPr>
          <p:cNvPr id="16" name="Text 11"/>
          <p:cNvSpPr/>
          <p:nvPr/>
        </p:nvSpPr>
        <p:spPr>
          <a:xfrm>
            <a:off x="7513558" y="5063371"/>
            <a:ext cx="242268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Conception et présentation</a:t>
            </a:r>
            <a:endParaRPr lang="en-US" sz="1550" dirty="0">
              <a:solidFill>
                <a:schemeClr val="bg1"/>
              </a:solidFill>
            </a:endParaRPr>
          </a:p>
        </p:txBody>
      </p:sp>
      <p:sp>
        <p:nvSpPr>
          <p:cNvPr id="17" name="Text 12"/>
          <p:cNvSpPr/>
          <p:nvPr/>
        </p:nvSpPr>
        <p:spPr>
          <a:xfrm>
            <a:off x="793790" y="5802511"/>
            <a:ext cx="13042821"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Ce projet ambitionne de révolutionner la téléconsultation médicale en rendant les images DICOM accessibles sur le web, tout en garantissant une communication fluide et sécurisée entre les acteurs de la santé.</a:t>
            </a:r>
            <a:endParaRPr lang="en-US" sz="1550" dirty="0">
              <a:solidFill>
                <a:schemeClr val="bg1"/>
              </a:solidFill>
            </a:endParaRPr>
          </a:p>
        </p:txBody>
      </p:sp>
      <p:sp>
        <p:nvSpPr>
          <p:cNvPr id="18" name="Text 13"/>
          <p:cNvSpPr/>
          <p:nvPr/>
        </p:nvSpPr>
        <p:spPr>
          <a:xfrm>
            <a:off x="793790" y="6660833"/>
            <a:ext cx="13042821"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Il répond aux défis de l'accessibilité aux soins et de la digitalisation du secteur médical, offrant une solution complète et innovante pour améliorer la qualité des soins et l'expérience patient.</a:t>
            </a:r>
            <a:endParaRPr lang="en-US" sz="15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1224"/>
            <a:ext cx="5721429"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Contexte et Public Cible</a:t>
            </a:r>
            <a:endParaRPr lang="en-US" sz="3900" dirty="0">
              <a:solidFill>
                <a:schemeClr val="bg1"/>
              </a:solidFill>
            </a:endParaRPr>
          </a:p>
        </p:txBody>
      </p:sp>
      <p:sp>
        <p:nvSpPr>
          <p:cNvPr id="3" name="Text 1"/>
          <p:cNvSpPr/>
          <p:nvPr/>
        </p:nvSpPr>
        <p:spPr>
          <a:xfrm>
            <a:off x="793790" y="3287316"/>
            <a:ext cx="2480905"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Contexte</a:t>
            </a:r>
            <a:endParaRPr lang="en-US" sz="1950" dirty="0">
              <a:solidFill>
                <a:schemeClr val="bg1"/>
              </a:solidFill>
            </a:endParaRPr>
          </a:p>
        </p:txBody>
      </p:sp>
      <p:sp>
        <p:nvSpPr>
          <p:cNvPr id="4" name="Text 2"/>
          <p:cNvSpPr/>
          <p:nvPr/>
        </p:nvSpPr>
        <p:spPr>
          <a:xfrm>
            <a:off x="793790" y="3795832"/>
            <a:ext cx="6279356" cy="95261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L'évolution des technologies numériques a considérablement amélioré l'accès aux soins médicaux en facilitant la communication entre patients et professionnels de santé.</a:t>
            </a:r>
            <a:endParaRPr lang="en-US" sz="1550" dirty="0">
              <a:solidFill>
                <a:schemeClr val="bg1"/>
              </a:solidFill>
            </a:endParaRPr>
          </a:p>
        </p:txBody>
      </p:sp>
      <p:sp>
        <p:nvSpPr>
          <p:cNvPr id="5" name="Text 3"/>
          <p:cNvSpPr/>
          <p:nvPr/>
        </p:nvSpPr>
        <p:spPr>
          <a:xfrm>
            <a:off x="793790" y="4927044"/>
            <a:ext cx="6279356" cy="95261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Les images médicales DICOM (IRM, scanner, radiographie) sont essentielles pour le diagnostic, mais leur accessibilité reste limitée aux équipements spécialisés.</a:t>
            </a:r>
            <a:endParaRPr lang="en-US" sz="1550" dirty="0">
              <a:solidFill>
                <a:schemeClr val="bg1"/>
              </a:solidFill>
            </a:endParaRPr>
          </a:p>
        </p:txBody>
      </p:sp>
      <p:sp>
        <p:nvSpPr>
          <p:cNvPr id="6" name="Text 4"/>
          <p:cNvSpPr/>
          <p:nvPr/>
        </p:nvSpPr>
        <p:spPr>
          <a:xfrm>
            <a:off x="7564874" y="3287316"/>
            <a:ext cx="2480905"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Public Cible</a:t>
            </a:r>
            <a:endParaRPr lang="en-US" sz="1950" dirty="0">
              <a:solidFill>
                <a:schemeClr val="bg1"/>
              </a:solidFill>
            </a:endParaRPr>
          </a:p>
        </p:txBody>
      </p:sp>
      <p:sp>
        <p:nvSpPr>
          <p:cNvPr id="7" name="Text 5"/>
          <p:cNvSpPr/>
          <p:nvPr/>
        </p:nvSpPr>
        <p:spPr>
          <a:xfrm>
            <a:off x="7564874" y="379583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chemeClr val="bg1"/>
                </a:solidFill>
                <a:latin typeface="Funnel Sans" pitchFamily="34" charset="0"/>
                <a:ea typeface="Funnel Sans" pitchFamily="34" charset="-122"/>
                <a:cs typeface="Funnel Sans" pitchFamily="34" charset="-120"/>
              </a:rPr>
              <a:t>Médecins : Accès aux images médicales pour diagnostic à distance</a:t>
            </a:r>
            <a:endParaRPr lang="en-US" sz="1550" dirty="0">
              <a:solidFill>
                <a:schemeClr val="bg1"/>
              </a:solidFill>
            </a:endParaRPr>
          </a:p>
        </p:txBody>
      </p:sp>
      <p:sp>
        <p:nvSpPr>
          <p:cNvPr id="8" name="Text 6"/>
          <p:cNvSpPr/>
          <p:nvPr/>
        </p:nvSpPr>
        <p:spPr>
          <a:xfrm>
            <a:off x="7564874" y="418278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chemeClr val="bg1"/>
                </a:solidFill>
                <a:latin typeface="Funnel Sans" pitchFamily="34" charset="0"/>
                <a:ea typeface="Funnel Sans" pitchFamily="34" charset="-122"/>
                <a:cs typeface="Funnel Sans" pitchFamily="34" charset="-120"/>
              </a:rPr>
              <a:t>Patients : Consultation et partage des images avec les médecins</a:t>
            </a:r>
            <a:endParaRPr lang="en-US" sz="1550" dirty="0">
              <a:solidFill>
                <a:schemeClr val="bg1"/>
              </a:solidFill>
            </a:endParaRPr>
          </a:p>
        </p:txBody>
      </p:sp>
      <p:sp>
        <p:nvSpPr>
          <p:cNvPr id="9" name="Text 7"/>
          <p:cNvSpPr/>
          <p:nvPr/>
        </p:nvSpPr>
        <p:spPr>
          <a:xfrm>
            <a:off x="7564874" y="456973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chemeClr val="bg1"/>
                </a:solidFill>
                <a:latin typeface="Funnel Sans" pitchFamily="34" charset="0"/>
                <a:ea typeface="Funnel Sans" pitchFamily="34" charset="-122"/>
                <a:cs typeface="Funnel Sans" pitchFamily="34" charset="-120"/>
              </a:rPr>
              <a:t>Établissements de santé : Amélioration de la gestion des examens</a:t>
            </a:r>
            <a:endParaRPr lang="en-US" sz="155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120265"/>
            <a:ext cx="4961811"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Objectifs du Projet</a:t>
            </a:r>
            <a:endParaRPr lang="en-US" sz="3900" dirty="0">
              <a:solidFill>
                <a:schemeClr val="bg1"/>
              </a:solidFill>
            </a:endParaRPr>
          </a:p>
        </p:txBody>
      </p:sp>
      <p:pic>
        <p:nvPicPr>
          <p:cNvPr id="4" name="Image 1" descr="preencoded.png"/>
          <p:cNvPicPr>
            <a:picLocks noChangeAspect="1"/>
          </p:cNvPicPr>
          <p:nvPr/>
        </p:nvPicPr>
        <p:blipFill>
          <a:blip r:embed="rId4"/>
          <a:stretch>
            <a:fillRect/>
          </a:stretch>
        </p:blipFill>
        <p:spPr>
          <a:xfrm>
            <a:off x="6280190" y="3037999"/>
            <a:ext cx="496133" cy="496133"/>
          </a:xfrm>
          <a:prstGeom prst="rect">
            <a:avLst/>
          </a:prstGeom>
        </p:spPr>
      </p:pic>
      <p:sp>
        <p:nvSpPr>
          <p:cNvPr id="5" name="Text 1"/>
          <p:cNvSpPr/>
          <p:nvPr/>
        </p:nvSpPr>
        <p:spPr>
          <a:xfrm>
            <a:off x="6280190" y="3782139"/>
            <a:ext cx="2353389" cy="620316"/>
          </a:xfrm>
          <a:prstGeom prst="rect">
            <a:avLst/>
          </a:prstGeom>
          <a:noFill/>
          <a:ln/>
        </p:spPr>
        <p:txBody>
          <a:bodyPr wrap="squar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Faciliter l'accès aux examens</a:t>
            </a:r>
            <a:endParaRPr lang="en-US" sz="1950" dirty="0">
              <a:solidFill>
                <a:schemeClr val="bg1"/>
              </a:solidFill>
            </a:endParaRPr>
          </a:p>
        </p:txBody>
      </p:sp>
      <p:sp>
        <p:nvSpPr>
          <p:cNvPr id="6" name="Text 2"/>
          <p:cNvSpPr/>
          <p:nvPr/>
        </p:nvSpPr>
        <p:spPr>
          <a:xfrm>
            <a:off x="6280190" y="4521517"/>
            <a:ext cx="2353389" cy="1587698"/>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Permettre aux médecins de visualiser et d'analyser des images DICOM à distance, sans équipement spécialisé.</a:t>
            </a:r>
            <a:endParaRPr lang="en-US" sz="1550" dirty="0">
              <a:solidFill>
                <a:schemeClr val="bg1"/>
              </a:solidFill>
            </a:endParaRPr>
          </a:p>
        </p:txBody>
      </p:sp>
      <p:pic>
        <p:nvPicPr>
          <p:cNvPr id="7" name="Image 2" descr="preencoded.png"/>
          <p:cNvPicPr>
            <a:picLocks noChangeAspect="1"/>
          </p:cNvPicPr>
          <p:nvPr/>
        </p:nvPicPr>
        <p:blipFill>
          <a:blip r:embed="rId5"/>
          <a:stretch>
            <a:fillRect/>
          </a:stretch>
        </p:blipFill>
        <p:spPr>
          <a:xfrm>
            <a:off x="8881586" y="3037999"/>
            <a:ext cx="496133" cy="496133"/>
          </a:xfrm>
          <a:prstGeom prst="rect">
            <a:avLst/>
          </a:prstGeom>
        </p:spPr>
      </p:pic>
      <p:sp>
        <p:nvSpPr>
          <p:cNvPr id="8" name="Text 3"/>
          <p:cNvSpPr/>
          <p:nvPr/>
        </p:nvSpPr>
        <p:spPr>
          <a:xfrm>
            <a:off x="8881586" y="3782139"/>
            <a:ext cx="2353508" cy="620316"/>
          </a:xfrm>
          <a:prstGeom prst="rect">
            <a:avLst/>
          </a:prstGeom>
          <a:noFill/>
          <a:ln/>
        </p:spPr>
        <p:txBody>
          <a:bodyPr wrap="squar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Améliorer la communication</a:t>
            </a:r>
            <a:endParaRPr lang="en-US" sz="1950" dirty="0">
              <a:solidFill>
                <a:schemeClr val="bg1"/>
              </a:solidFill>
            </a:endParaRPr>
          </a:p>
        </p:txBody>
      </p:sp>
      <p:sp>
        <p:nvSpPr>
          <p:cNvPr id="9" name="Text 4"/>
          <p:cNvSpPr/>
          <p:nvPr/>
        </p:nvSpPr>
        <p:spPr>
          <a:xfrm>
            <a:off x="8881586" y="4521517"/>
            <a:ext cx="2353508" cy="127015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Offrir un moyen simple et rapide de consultation à distance entre médecins et patients.</a:t>
            </a:r>
            <a:endParaRPr lang="en-US" sz="1550" dirty="0">
              <a:solidFill>
                <a:schemeClr val="bg1"/>
              </a:solidFill>
            </a:endParaRPr>
          </a:p>
        </p:txBody>
      </p:sp>
      <p:pic>
        <p:nvPicPr>
          <p:cNvPr id="10" name="Image 3" descr="preencoded.png"/>
          <p:cNvPicPr>
            <a:picLocks noChangeAspect="1"/>
          </p:cNvPicPr>
          <p:nvPr/>
        </p:nvPicPr>
        <p:blipFill>
          <a:blip r:embed="rId6"/>
          <a:stretch>
            <a:fillRect/>
          </a:stretch>
        </p:blipFill>
        <p:spPr>
          <a:xfrm>
            <a:off x="11483102" y="3037999"/>
            <a:ext cx="496133" cy="496133"/>
          </a:xfrm>
          <a:prstGeom prst="rect">
            <a:avLst/>
          </a:prstGeom>
        </p:spPr>
      </p:pic>
      <p:sp>
        <p:nvSpPr>
          <p:cNvPr id="11" name="Text 5"/>
          <p:cNvSpPr/>
          <p:nvPr/>
        </p:nvSpPr>
        <p:spPr>
          <a:xfrm>
            <a:off x="11483102" y="3782139"/>
            <a:ext cx="2353389"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Garantir la sécurité</a:t>
            </a:r>
            <a:endParaRPr lang="en-US" sz="1950" dirty="0">
              <a:solidFill>
                <a:schemeClr val="bg1"/>
              </a:solidFill>
            </a:endParaRPr>
          </a:p>
        </p:txBody>
      </p:sp>
      <p:sp>
        <p:nvSpPr>
          <p:cNvPr id="12" name="Text 6"/>
          <p:cNvSpPr/>
          <p:nvPr/>
        </p:nvSpPr>
        <p:spPr>
          <a:xfrm>
            <a:off x="11483102" y="4211360"/>
            <a:ext cx="2353389" cy="127015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Implémenter un accès sécurisé aux dossiers et images médicales conformément au RGPD.</a:t>
            </a:r>
            <a:endParaRPr lang="en-US" sz="155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795576"/>
            <a:ext cx="6525220"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Fonctionnalités Principales</a:t>
            </a:r>
            <a:endParaRPr lang="en-US" sz="3900" dirty="0">
              <a:solidFill>
                <a:schemeClr val="bg1"/>
              </a:solidFill>
            </a:endParaRPr>
          </a:p>
        </p:txBody>
      </p:sp>
      <p:sp>
        <p:nvSpPr>
          <p:cNvPr id="4" name="Shape 1"/>
          <p:cNvSpPr/>
          <p:nvPr/>
        </p:nvSpPr>
        <p:spPr>
          <a:xfrm>
            <a:off x="6280190" y="1713309"/>
            <a:ext cx="446484" cy="446484"/>
          </a:xfrm>
          <a:prstGeom prst="roundRect">
            <a:avLst>
              <a:gd name="adj" fmla="val 18670"/>
            </a:avLst>
          </a:prstGeom>
          <a:solidFill>
            <a:srgbClr val="404040"/>
          </a:solidFill>
          <a:ln w="7620">
            <a:solidFill>
              <a:srgbClr val="595959"/>
            </a:solidFill>
            <a:prstDash val="solid"/>
          </a:ln>
        </p:spPr>
      </p:sp>
      <p:sp>
        <p:nvSpPr>
          <p:cNvPr id="5" name="Text 2"/>
          <p:cNvSpPr/>
          <p:nvPr/>
        </p:nvSpPr>
        <p:spPr>
          <a:xfrm>
            <a:off x="6925032" y="1781532"/>
            <a:ext cx="5054203"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Authentification et gestion des utilisateurs</a:t>
            </a:r>
            <a:endParaRPr lang="en-US" sz="1950" dirty="0">
              <a:solidFill>
                <a:schemeClr val="bg1"/>
              </a:solidFill>
            </a:endParaRPr>
          </a:p>
        </p:txBody>
      </p:sp>
      <p:sp>
        <p:nvSpPr>
          <p:cNvPr id="6" name="Text 3"/>
          <p:cNvSpPr/>
          <p:nvPr/>
        </p:nvSpPr>
        <p:spPr>
          <a:xfrm>
            <a:off x="6925032" y="2210753"/>
            <a:ext cx="6911578"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Connexion sécurisée (JWT) et gestion des rôles (médecin, patient, administrateur, secrétaire médical) pour un accès personnalisé.</a:t>
            </a:r>
            <a:endParaRPr lang="en-US" sz="1550" dirty="0">
              <a:solidFill>
                <a:schemeClr val="bg1"/>
              </a:solidFill>
            </a:endParaRPr>
          </a:p>
        </p:txBody>
      </p:sp>
      <p:sp>
        <p:nvSpPr>
          <p:cNvPr id="7" name="Shape 4"/>
          <p:cNvSpPr/>
          <p:nvPr/>
        </p:nvSpPr>
        <p:spPr>
          <a:xfrm>
            <a:off x="6280190" y="3242667"/>
            <a:ext cx="446484" cy="446484"/>
          </a:xfrm>
          <a:prstGeom prst="roundRect">
            <a:avLst>
              <a:gd name="adj" fmla="val 18670"/>
            </a:avLst>
          </a:prstGeom>
          <a:solidFill>
            <a:srgbClr val="404040"/>
          </a:solidFill>
          <a:ln w="7620">
            <a:solidFill>
              <a:srgbClr val="595959"/>
            </a:solidFill>
            <a:prstDash val="solid"/>
          </a:ln>
        </p:spPr>
      </p:sp>
      <p:sp>
        <p:nvSpPr>
          <p:cNvPr id="8" name="Text 5"/>
          <p:cNvSpPr/>
          <p:nvPr/>
        </p:nvSpPr>
        <p:spPr>
          <a:xfrm>
            <a:off x="6925032" y="3310890"/>
            <a:ext cx="4311134"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Accès et gestion des images DICOM</a:t>
            </a:r>
            <a:endParaRPr lang="en-US" sz="1950" dirty="0">
              <a:solidFill>
                <a:schemeClr val="bg1"/>
              </a:solidFill>
            </a:endParaRPr>
          </a:p>
        </p:txBody>
      </p:sp>
      <p:sp>
        <p:nvSpPr>
          <p:cNvPr id="9" name="Text 6"/>
          <p:cNvSpPr/>
          <p:nvPr/>
        </p:nvSpPr>
        <p:spPr>
          <a:xfrm>
            <a:off x="6925032" y="3740110"/>
            <a:ext cx="6911578"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Connexion au serveur Orthanc via API REST, visualisation avancée (zoom, contraste, annotations) et téléchargement des images.</a:t>
            </a:r>
            <a:endParaRPr lang="en-US" sz="1550" dirty="0">
              <a:solidFill>
                <a:schemeClr val="bg1"/>
              </a:solidFill>
            </a:endParaRPr>
          </a:p>
        </p:txBody>
      </p:sp>
      <p:sp>
        <p:nvSpPr>
          <p:cNvPr id="10" name="Shape 7"/>
          <p:cNvSpPr/>
          <p:nvPr/>
        </p:nvSpPr>
        <p:spPr>
          <a:xfrm>
            <a:off x="6280190" y="4772025"/>
            <a:ext cx="446484" cy="446484"/>
          </a:xfrm>
          <a:prstGeom prst="roundRect">
            <a:avLst>
              <a:gd name="adj" fmla="val 18670"/>
            </a:avLst>
          </a:prstGeom>
          <a:solidFill>
            <a:srgbClr val="404040"/>
          </a:solidFill>
          <a:ln w="7620">
            <a:solidFill>
              <a:srgbClr val="595959"/>
            </a:solidFill>
            <a:prstDash val="solid"/>
          </a:ln>
        </p:spPr>
      </p:sp>
      <p:sp>
        <p:nvSpPr>
          <p:cNvPr id="11" name="Text 8"/>
          <p:cNvSpPr/>
          <p:nvPr/>
        </p:nvSpPr>
        <p:spPr>
          <a:xfrm>
            <a:off x="6925032" y="4840248"/>
            <a:ext cx="3733086"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Gestion des dossiers médicaux</a:t>
            </a:r>
            <a:endParaRPr lang="en-US" sz="1950" dirty="0">
              <a:solidFill>
                <a:schemeClr val="bg1"/>
              </a:solidFill>
            </a:endParaRPr>
          </a:p>
        </p:txBody>
      </p:sp>
      <p:sp>
        <p:nvSpPr>
          <p:cNvPr id="12" name="Text 9"/>
          <p:cNvSpPr/>
          <p:nvPr/>
        </p:nvSpPr>
        <p:spPr>
          <a:xfrm>
            <a:off x="6925032" y="5269468"/>
            <a:ext cx="6911578"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Filtrage par patient, date, type d'examen et consultation de l'historique médical complet.</a:t>
            </a:r>
            <a:endParaRPr lang="en-US" sz="1550" dirty="0">
              <a:solidFill>
                <a:schemeClr val="bg1"/>
              </a:solidFill>
            </a:endParaRPr>
          </a:p>
        </p:txBody>
      </p:sp>
      <p:sp>
        <p:nvSpPr>
          <p:cNvPr id="13" name="Shape 10"/>
          <p:cNvSpPr/>
          <p:nvPr/>
        </p:nvSpPr>
        <p:spPr>
          <a:xfrm>
            <a:off x="6280190" y="6301383"/>
            <a:ext cx="446484" cy="446484"/>
          </a:xfrm>
          <a:prstGeom prst="roundRect">
            <a:avLst>
              <a:gd name="adj" fmla="val 18670"/>
            </a:avLst>
          </a:prstGeom>
          <a:solidFill>
            <a:srgbClr val="404040"/>
          </a:solidFill>
          <a:ln w="7620">
            <a:solidFill>
              <a:srgbClr val="595959"/>
            </a:solidFill>
            <a:prstDash val="solid"/>
          </a:ln>
        </p:spPr>
      </p:sp>
      <p:sp>
        <p:nvSpPr>
          <p:cNvPr id="14" name="Text 11"/>
          <p:cNvSpPr/>
          <p:nvPr/>
        </p:nvSpPr>
        <p:spPr>
          <a:xfrm>
            <a:off x="6925032" y="6369606"/>
            <a:ext cx="4790599"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Gestion des rendez-vous et notifications</a:t>
            </a:r>
            <a:endParaRPr lang="en-US" sz="1950" dirty="0">
              <a:solidFill>
                <a:schemeClr val="bg1"/>
              </a:solidFill>
            </a:endParaRPr>
          </a:p>
        </p:txBody>
      </p:sp>
      <p:sp>
        <p:nvSpPr>
          <p:cNvPr id="15" name="Text 12"/>
          <p:cNvSpPr/>
          <p:nvPr/>
        </p:nvSpPr>
        <p:spPr>
          <a:xfrm>
            <a:off x="6925032" y="6798826"/>
            <a:ext cx="6911578"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Planification des consultations et alertes pour les nouvelles observations médicales et rendez-vous programmés.</a:t>
            </a:r>
            <a:endParaRPr lang="en-US" sz="155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188839"/>
            <a:ext cx="5304711"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Technologies Utilisées</a:t>
            </a:r>
            <a:endParaRPr lang="en-US" sz="3900" dirty="0">
              <a:solidFill>
                <a:schemeClr val="bg1"/>
              </a:solidFill>
            </a:endParaRPr>
          </a:p>
        </p:txBody>
      </p:sp>
      <p:sp>
        <p:nvSpPr>
          <p:cNvPr id="4" name="Shape 1"/>
          <p:cNvSpPr/>
          <p:nvPr/>
        </p:nvSpPr>
        <p:spPr>
          <a:xfrm>
            <a:off x="793790" y="2106573"/>
            <a:ext cx="7556421" cy="3440668"/>
          </a:xfrm>
          <a:prstGeom prst="roundRect">
            <a:avLst>
              <a:gd name="adj" fmla="val 2423"/>
            </a:avLst>
          </a:prstGeom>
          <a:noFill/>
          <a:ln w="7620">
            <a:solidFill>
              <a:srgbClr val="FFFFFF">
                <a:alpha val="24000"/>
              </a:srgbClr>
            </a:solidFill>
            <a:prstDash val="solid"/>
          </a:ln>
        </p:spPr>
      </p:sp>
      <p:sp>
        <p:nvSpPr>
          <p:cNvPr id="5" name="Shape 2"/>
          <p:cNvSpPr/>
          <p:nvPr/>
        </p:nvSpPr>
        <p:spPr>
          <a:xfrm>
            <a:off x="801410" y="2114193"/>
            <a:ext cx="7541181" cy="570905"/>
          </a:xfrm>
          <a:prstGeom prst="rect">
            <a:avLst/>
          </a:prstGeom>
          <a:solidFill>
            <a:srgbClr val="FFFFFF">
              <a:alpha val="4000"/>
            </a:srgbClr>
          </a:solidFill>
          <a:ln/>
        </p:spPr>
      </p:sp>
      <p:sp>
        <p:nvSpPr>
          <p:cNvPr id="6" name="Text 3"/>
          <p:cNvSpPr/>
          <p:nvPr/>
        </p:nvSpPr>
        <p:spPr>
          <a:xfrm>
            <a:off x="999768" y="2240875"/>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Composant</a:t>
            </a:r>
            <a:endParaRPr lang="en-US" sz="1550" dirty="0">
              <a:solidFill>
                <a:schemeClr val="bg1"/>
              </a:solidFill>
            </a:endParaRPr>
          </a:p>
        </p:txBody>
      </p:sp>
      <p:sp>
        <p:nvSpPr>
          <p:cNvPr id="7" name="Text 4"/>
          <p:cNvSpPr/>
          <p:nvPr/>
        </p:nvSpPr>
        <p:spPr>
          <a:xfrm>
            <a:off x="4774168" y="2240875"/>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Technologie</a:t>
            </a:r>
            <a:endParaRPr lang="en-US" sz="1550" dirty="0">
              <a:solidFill>
                <a:schemeClr val="bg1"/>
              </a:solidFill>
            </a:endParaRPr>
          </a:p>
        </p:txBody>
      </p:sp>
      <p:sp>
        <p:nvSpPr>
          <p:cNvPr id="8" name="Shape 5"/>
          <p:cNvSpPr/>
          <p:nvPr/>
        </p:nvSpPr>
        <p:spPr>
          <a:xfrm>
            <a:off x="801410" y="2685098"/>
            <a:ext cx="7541181" cy="570905"/>
          </a:xfrm>
          <a:prstGeom prst="rect">
            <a:avLst/>
          </a:prstGeom>
          <a:solidFill>
            <a:srgbClr val="000000">
              <a:alpha val="4000"/>
            </a:srgbClr>
          </a:solidFill>
          <a:ln/>
        </p:spPr>
      </p:sp>
      <p:sp>
        <p:nvSpPr>
          <p:cNvPr id="9" name="Text 6"/>
          <p:cNvSpPr/>
          <p:nvPr/>
        </p:nvSpPr>
        <p:spPr>
          <a:xfrm>
            <a:off x="999768" y="2811780"/>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Backend (API REST)</a:t>
            </a:r>
            <a:endParaRPr lang="en-US" sz="1550" dirty="0">
              <a:solidFill>
                <a:schemeClr val="bg1"/>
              </a:solidFill>
            </a:endParaRPr>
          </a:p>
        </p:txBody>
      </p:sp>
      <p:sp>
        <p:nvSpPr>
          <p:cNvPr id="10" name="Text 7"/>
          <p:cNvSpPr/>
          <p:nvPr/>
        </p:nvSpPr>
        <p:spPr>
          <a:xfrm>
            <a:off x="4774168" y="2811780"/>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Spring Boot</a:t>
            </a:r>
            <a:endParaRPr lang="en-US" sz="1550" dirty="0">
              <a:solidFill>
                <a:schemeClr val="bg1"/>
              </a:solidFill>
            </a:endParaRPr>
          </a:p>
        </p:txBody>
      </p:sp>
      <p:sp>
        <p:nvSpPr>
          <p:cNvPr id="11" name="Shape 8"/>
          <p:cNvSpPr/>
          <p:nvPr/>
        </p:nvSpPr>
        <p:spPr>
          <a:xfrm>
            <a:off x="801410" y="3256002"/>
            <a:ext cx="7541181" cy="570905"/>
          </a:xfrm>
          <a:prstGeom prst="rect">
            <a:avLst/>
          </a:prstGeom>
          <a:solidFill>
            <a:srgbClr val="FFFFFF">
              <a:alpha val="4000"/>
            </a:srgbClr>
          </a:solidFill>
          <a:ln/>
        </p:spPr>
      </p:sp>
      <p:sp>
        <p:nvSpPr>
          <p:cNvPr id="12" name="Text 9"/>
          <p:cNvSpPr/>
          <p:nvPr/>
        </p:nvSpPr>
        <p:spPr>
          <a:xfrm>
            <a:off x="999768" y="3382685"/>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Serveur PACS</a:t>
            </a:r>
            <a:endParaRPr lang="en-US" sz="1550" dirty="0">
              <a:solidFill>
                <a:schemeClr val="bg1"/>
              </a:solidFill>
            </a:endParaRPr>
          </a:p>
        </p:txBody>
      </p:sp>
      <p:sp>
        <p:nvSpPr>
          <p:cNvPr id="13" name="Text 10"/>
          <p:cNvSpPr/>
          <p:nvPr/>
        </p:nvSpPr>
        <p:spPr>
          <a:xfrm>
            <a:off x="4774168" y="3382685"/>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Orthanc</a:t>
            </a:r>
            <a:endParaRPr lang="en-US" sz="1550" dirty="0">
              <a:solidFill>
                <a:schemeClr val="bg1"/>
              </a:solidFill>
            </a:endParaRPr>
          </a:p>
        </p:txBody>
      </p:sp>
      <p:sp>
        <p:nvSpPr>
          <p:cNvPr id="14" name="Shape 11"/>
          <p:cNvSpPr/>
          <p:nvPr/>
        </p:nvSpPr>
        <p:spPr>
          <a:xfrm>
            <a:off x="801410" y="3826907"/>
            <a:ext cx="7541181" cy="570905"/>
          </a:xfrm>
          <a:prstGeom prst="rect">
            <a:avLst/>
          </a:prstGeom>
          <a:solidFill>
            <a:srgbClr val="000000">
              <a:alpha val="4000"/>
            </a:srgbClr>
          </a:solidFill>
          <a:ln/>
        </p:spPr>
      </p:sp>
      <p:sp>
        <p:nvSpPr>
          <p:cNvPr id="15" name="Text 12"/>
          <p:cNvSpPr/>
          <p:nvPr/>
        </p:nvSpPr>
        <p:spPr>
          <a:xfrm>
            <a:off x="999768" y="3953589"/>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Base de données</a:t>
            </a:r>
            <a:endParaRPr lang="en-US" sz="1550" dirty="0">
              <a:solidFill>
                <a:schemeClr val="bg1"/>
              </a:solidFill>
            </a:endParaRPr>
          </a:p>
        </p:txBody>
      </p:sp>
      <p:sp>
        <p:nvSpPr>
          <p:cNvPr id="16" name="Text 13"/>
          <p:cNvSpPr/>
          <p:nvPr/>
        </p:nvSpPr>
        <p:spPr>
          <a:xfrm>
            <a:off x="4774168" y="3953589"/>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PostgreSQL</a:t>
            </a:r>
            <a:endParaRPr lang="en-US" sz="1550" dirty="0">
              <a:solidFill>
                <a:schemeClr val="bg1"/>
              </a:solidFill>
            </a:endParaRPr>
          </a:p>
        </p:txBody>
      </p:sp>
      <p:sp>
        <p:nvSpPr>
          <p:cNvPr id="17" name="Shape 14"/>
          <p:cNvSpPr/>
          <p:nvPr/>
        </p:nvSpPr>
        <p:spPr>
          <a:xfrm>
            <a:off x="801410" y="4397812"/>
            <a:ext cx="7541181" cy="570905"/>
          </a:xfrm>
          <a:prstGeom prst="rect">
            <a:avLst/>
          </a:prstGeom>
          <a:solidFill>
            <a:srgbClr val="FFFFFF">
              <a:alpha val="4000"/>
            </a:srgbClr>
          </a:solidFill>
          <a:ln/>
        </p:spPr>
      </p:sp>
      <p:sp>
        <p:nvSpPr>
          <p:cNvPr id="18" name="Text 15"/>
          <p:cNvSpPr/>
          <p:nvPr/>
        </p:nvSpPr>
        <p:spPr>
          <a:xfrm>
            <a:off x="999768" y="4524494"/>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Mobile (Frontend)</a:t>
            </a:r>
            <a:endParaRPr lang="en-US" sz="1550" dirty="0">
              <a:solidFill>
                <a:schemeClr val="bg1"/>
              </a:solidFill>
            </a:endParaRPr>
          </a:p>
        </p:txBody>
      </p:sp>
      <p:sp>
        <p:nvSpPr>
          <p:cNvPr id="19" name="Text 16"/>
          <p:cNvSpPr/>
          <p:nvPr/>
        </p:nvSpPr>
        <p:spPr>
          <a:xfrm>
            <a:off x="4774168" y="4524494"/>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React JS</a:t>
            </a:r>
            <a:endParaRPr lang="en-US" sz="1550" dirty="0">
              <a:solidFill>
                <a:schemeClr val="bg1"/>
              </a:solidFill>
            </a:endParaRPr>
          </a:p>
        </p:txBody>
      </p:sp>
      <p:sp>
        <p:nvSpPr>
          <p:cNvPr id="20" name="Shape 17"/>
          <p:cNvSpPr/>
          <p:nvPr/>
        </p:nvSpPr>
        <p:spPr>
          <a:xfrm>
            <a:off x="801410" y="4968716"/>
            <a:ext cx="7541181" cy="570905"/>
          </a:xfrm>
          <a:prstGeom prst="rect">
            <a:avLst/>
          </a:prstGeom>
          <a:solidFill>
            <a:srgbClr val="000000">
              <a:alpha val="4000"/>
            </a:srgbClr>
          </a:solidFill>
          <a:ln/>
        </p:spPr>
      </p:sp>
      <p:sp>
        <p:nvSpPr>
          <p:cNvPr id="21" name="Text 18"/>
          <p:cNvSpPr/>
          <p:nvPr/>
        </p:nvSpPr>
        <p:spPr>
          <a:xfrm>
            <a:off x="999768" y="5095399"/>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Authentification</a:t>
            </a:r>
            <a:endParaRPr lang="en-US" sz="1550" dirty="0">
              <a:solidFill>
                <a:schemeClr val="bg1"/>
              </a:solidFill>
            </a:endParaRPr>
          </a:p>
        </p:txBody>
      </p:sp>
      <p:sp>
        <p:nvSpPr>
          <p:cNvPr id="22" name="Text 19"/>
          <p:cNvSpPr/>
          <p:nvPr/>
        </p:nvSpPr>
        <p:spPr>
          <a:xfrm>
            <a:off x="4774168" y="5095399"/>
            <a:ext cx="3370064" cy="317540"/>
          </a:xfrm>
          <a:prstGeom prst="rect">
            <a:avLst/>
          </a:prstGeom>
          <a:noFill/>
          <a:ln/>
        </p:spPr>
        <p:txBody>
          <a:bodyPr wrap="non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JWT</a:t>
            </a:r>
            <a:endParaRPr lang="en-US" sz="1550" dirty="0">
              <a:solidFill>
                <a:schemeClr val="bg1"/>
              </a:solidFill>
            </a:endParaRPr>
          </a:p>
        </p:txBody>
      </p:sp>
      <p:sp>
        <p:nvSpPr>
          <p:cNvPr id="23" name="Text 20"/>
          <p:cNvSpPr/>
          <p:nvPr/>
        </p:nvSpPr>
        <p:spPr>
          <a:xfrm>
            <a:off x="793790" y="5770483"/>
            <a:ext cx="7556421" cy="127015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Notre stack technologique a été soigneusement sélectionnée pour garantir performance, sécurité et évolutivité. Spring Boot offre un backend robuste, tandis qu'Orthanc assure la gestion des images DICOM. PostgreSQL fournit une base de données fiable, et React JS permet une interface utilisateur réactive et intuitive.</a:t>
            </a:r>
            <a:endParaRPr lang="en-US" sz="155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8913"/>
          </a:xfrm>
          <a:prstGeom prst="rect">
            <a:avLst/>
          </a:prstGeom>
        </p:spPr>
      </p:pic>
      <p:sp>
        <p:nvSpPr>
          <p:cNvPr id="3" name="Text 0"/>
          <p:cNvSpPr/>
          <p:nvPr/>
        </p:nvSpPr>
        <p:spPr>
          <a:xfrm>
            <a:off x="793790" y="3453765"/>
            <a:ext cx="5982891" cy="620078"/>
          </a:xfrm>
          <a:prstGeom prst="rect">
            <a:avLst/>
          </a:prstGeom>
          <a:noFill/>
          <a:ln/>
        </p:spPr>
        <p:txBody>
          <a:bodyPr wrap="none" lIns="0" tIns="0" rIns="0" bIns="0" rtlCol="0" anchor="t"/>
          <a:lstStyle/>
          <a:p>
            <a:pPr marL="0" indent="0" algn="l">
              <a:lnSpc>
                <a:spcPts val="4850"/>
              </a:lnSpc>
              <a:buNone/>
            </a:pPr>
            <a:r>
              <a:rPr lang="en-US" sz="3900" dirty="0">
                <a:solidFill>
                  <a:srgbClr val="DDDDDD"/>
                </a:solidFill>
                <a:latin typeface="Mona Sans Semi Bold" pitchFamily="34" charset="0"/>
                <a:ea typeface="Mona Sans Semi Bold" pitchFamily="34" charset="-122"/>
                <a:cs typeface="Mona Sans Semi Bold" pitchFamily="34" charset="-120"/>
              </a:rPr>
              <a:t>Contraintes et Exigences</a:t>
            </a:r>
            <a:endParaRPr lang="en-US" sz="3900" dirty="0"/>
          </a:p>
        </p:txBody>
      </p:sp>
      <p:sp>
        <p:nvSpPr>
          <p:cNvPr id="4" name="Shape 1"/>
          <p:cNvSpPr/>
          <p:nvPr/>
        </p:nvSpPr>
        <p:spPr>
          <a:xfrm>
            <a:off x="793790" y="4371499"/>
            <a:ext cx="4215289" cy="2885242"/>
          </a:xfrm>
          <a:prstGeom prst="roundRect">
            <a:avLst>
              <a:gd name="adj" fmla="val 2889"/>
            </a:avLst>
          </a:prstGeom>
          <a:solidFill>
            <a:srgbClr val="404040"/>
          </a:solidFill>
          <a:ln w="7620">
            <a:solidFill>
              <a:srgbClr val="595959"/>
            </a:solidFill>
            <a:prstDash val="solid"/>
          </a:ln>
        </p:spPr>
      </p:sp>
      <p:sp>
        <p:nvSpPr>
          <p:cNvPr id="5" name="Text 2"/>
          <p:cNvSpPr/>
          <p:nvPr/>
        </p:nvSpPr>
        <p:spPr>
          <a:xfrm>
            <a:off x="999768" y="4577477"/>
            <a:ext cx="2838688"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Mona Sans Semi Bold" pitchFamily="34" charset="0"/>
                <a:ea typeface="Mona Sans Semi Bold" pitchFamily="34" charset="-122"/>
                <a:cs typeface="Mona Sans Semi Bold" pitchFamily="34" charset="-120"/>
              </a:rPr>
              <a:t>Contraintes Techniques</a:t>
            </a:r>
            <a:endParaRPr lang="en-US" sz="1950" dirty="0"/>
          </a:p>
        </p:txBody>
      </p:sp>
      <p:sp>
        <p:nvSpPr>
          <p:cNvPr id="6" name="Text 3"/>
          <p:cNvSpPr/>
          <p:nvPr/>
        </p:nvSpPr>
        <p:spPr>
          <a:xfrm>
            <a:off x="999768" y="5006697"/>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Compatibilité et responsivité sur tout type d'appareil</a:t>
            </a:r>
            <a:endParaRPr lang="en-US" sz="1550" dirty="0"/>
          </a:p>
        </p:txBody>
      </p:sp>
      <p:sp>
        <p:nvSpPr>
          <p:cNvPr id="7" name="Text 4"/>
          <p:cNvSpPr/>
          <p:nvPr/>
        </p:nvSpPr>
        <p:spPr>
          <a:xfrm>
            <a:off x="999768" y="5711190"/>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Sécurisation des données conformément au RGPD</a:t>
            </a:r>
            <a:endParaRPr lang="en-US" sz="1550" dirty="0"/>
          </a:p>
        </p:txBody>
      </p:sp>
      <p:sp>
        <p:nvSpPr>
          <p:cNvPr id="8" name="Text 5"/>
          <p:cNvSpPr/>
          <p:nvPr/>
        </p:nvSpPr>
        <p:spPr>
          <a:xfrm>
            <a:off x="999768" y="6415683"/>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Hébergement du backend et des données sur un serveur sécurisé</a:t>
            </a:r>
            <a:endParaRPr lang="en-US" sz="1550" dirty="0"/>
          </a:p>
        </p:txBody>
      </p:sp>
      <p:sp>
        <p:nvSpPr>
          <p:cNvPr id="9" name="Shape 6"/>
          <p:cNvSpPr/>
          <p:nvPr/>
        </p:nvSpPr>
        <p:spPr>
          <a:xfrm>
            <a:off x="5207437" y="4371499"/>
            <a:ext cx="4215408" cy="2885242"/>
          </a:xfrm>
          <a:prstGeom prst="roundRect">
            <a:avLst>
              <a:gd name="adj" fmla="val 2889"/>
            </a:avLst>
          </a:prstGeom>
          <a:solidFill>
            <a:srgbClr val="404040"/>
          </a:solidFill>
          <a:ln w="7620">
            <a:solidFill>
              <a:srgbClr val="595959"/>
            </a:solidFill>
            <a:prstDash val="solid"/>
          </a:ln>
        </p:spPr>
      </p:sp>
      <p:sp>
        <p:nvSpPr>
          <p:cNvPr id="10" name="Text 7"/>
          <p:cNvSpPr/>
          <p:nvPr/>
        </p:nvSpPr>
        <p:spPr>
          <a:xfrm>
            <a:off x="5413415" y="4577477"/>
            <a:ext cx="3726894"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Mona Sans Semi Bold" pitchFamily="34" charset="0"/>
                <a:ea typeface="Mona Sans Semi Bold" pitchFamily="34" charset="-122"/>
                <a:cs typeface="Mona Sans Semi Bold" pitchFamily="34" charset="-120"/>
              </a:rPr>
              <a:t>Contraintes de Développement</a:t>
            </a:r>
            <a:endParaRPr lang="en-US" sz="1950" dirty="0"/>
          </a:p>
        </p:txBody>
      </p:sp>
      <p:sp>
        <p:nvSpPr>
          <p:cNvPr id="11" name="Text 8"/>
          <p:cNvSpPr/>
          <p:nvPr/>
        </p:nvSpPr>
        <p:spPr>
          <a:xfrm>
            <a:off x="5413415" y="5006697"/>
            <a:ext cx="3803452"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Utilisation des standards DICOM pour l'imagerie médicale</a:t>
            </a:r>
            <a:endParaRPr lang="en-US" sz="1550" dirty="0"/>
          </a:p>
        </p:txBody>
      </p:sp>
      <p:sp>
        <p:nvSpPr>
          <p:cNvPr id="12" name="Text 9"/>
          <p:cNvSpPr/>
          <p:nvPr/>
        </p:nvSpPr>
        <p:spPr>
          <a:xfrm>
            <a:off x="5413415" y="5711190"/>
            <a:ext cx="3803452"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Respect des bonnes pratiques UI/UX pour une interface ergonomique</a:t>
            </a:r>
            <a:endParaRPr lang="en-US" sz="1550" dirty="0"/>
          </a:p>
        </p:txBody>
      </p:sp>
      <p:sp>
        <p:nvSpPr>
          <p:cNvPr id="13" name="Text 10"/>
          <p:cNvSpPr/>
          <p:nvPr/>
        </p:nvSpPr>
        <p:spPr>
          <a:xfrm>
            <a:off x="5413415" y="6415683"/>
            <a:ext cx="3803452"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Scalabilité pour une montée en charge future</a:t>
            </a:r>
            <a:endParaRPr lang="en-US" sz="1550" dirty="0"/>
          </a:p>
        </p:txBody>
      </p:sp>
      <p:sp>
        <p:nvSpPr>
          <p:cNvPr id="14" name="Shape 11"/>
          <p:cNvSpPr/>
          <p:nvPr/>
        </p:nvSpPr>
        <p:spPr>
          <a:xfrm>
            <a:off x="9621203" y="4371499"/>
            <a:ext cx="4215289" cy="2885242"/>
          </a:xfrm>
          <a:prstGeom prst="roundRect">
            <a:avLst>
              <a:gd name="adj" fmla="val 2889"/>
            </a:avLst>
          </a:prstGeom>
          <a:solidFill>
            <a:srgbClr val="404040"/>
          </a:solidFill>
          <a:ln w="7620">
            <a:solidFill>
              <a:srgbClr val="595959"/>
            </a:solidFill>
            <a:prstDash val="solid"/>
          </a:ln>
        </p:spPr>
      </p:sp>
      <p:sp>
        <p:nvSpPr>
          <p:cNvPr id="15" name="Text 12"/>
          <p:cNvSpPr/>
          <p:nvPr/>
        </p:nvSpPr>
        <p:spPr>
          <a:xfrm>
            <a:off x="9827181" y="4577477"/>
            <a:ext cx="2641521"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Mona Sans Semi Bold" pitchFamily="34" charset="0"/>
                <a:ea typeface="Mona Sans Semi Bold" pitchFamily="34" charset="-122"/>
                <a:cs typeface="Mona Sans Semi Bold" pitchFamily="34" charset="-120"/>
              </a:rPr>
              <a:t>Exigences de Sécurité</a:t>
            </a:r>
            <a:endParaRPr lang="en-US" sz="1950" dirty="0"/>
          </a:p>
        </p:txBody>
      </p:sp>
      <p:sp>
        <p:nvSpPr>
          <p:cNvPr id="16" name="Text 13"/>
          <p:cNvSpPr/>
          <p:nvPr/>
        </p:nvSpPr>
        <p:spPr>
          <a:xfrm>
            <a:off x="9827181" y="5006697"/>
            <a:ext cx="380333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Authentification robuste avec JWT</a:t>
            </a:r>
            <a:endParaRPr lang="en-US" sz="1550" dirty="0"/>
          </a:p>
        </p:txBody>
      </p:sp>
      <p:sp>
        <p:nvSpPr>
          <p:cNvPr id="17" name="Text 14"/>
          <p:cNvSpPr/>
          <p:nvPr/>
        </p:nvSpPr>
        <p:spPr>
          <a:xfrm>
            <a:off x="9827181" y="5393650"/>
            <a:ext cx="380333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Chiffrement des données sensibles</a:t>
            </a:r>
            <a:endParaRPr lang="en-US" sz="1550" dirty="0"/>
          </a:p>
        </p:txBody>
      </p:sp>
      <p:sp>
        <p:nvSpPr>
          <p:cNvPr id="18" name="Text 15"/>
          <p:cNvSpPr/>
          <p:nvPr/>
        </p:nvSpPr>
        <p:spPr>
          <a:xfrm>
            <a:off x="9827181" y="5780603"/>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FFFFFF"/>
                </a:solidFill>
                <a:latin typeface="Funnel Sans" pitchFamily="34" charset="0"/>
                <a:ea typeface="Funnel Sans" pitchFamily="34" charset="-122"/>
                <a:cs typeface="Funnel Sans" pitchFamily="34" charset="-120"/>
              </a:rPr>
              <a:t>Traçabilité des accès aux dossiers médicaux</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636865"/>
            <a:ext cx="5697141"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latin typeface="Mona Sans Semi Bold" pitchFamily="34" charset="0"/>
                <a:ea typeface="Mona Sans Semi Bold" pitchFamily="34" charset="-122"/>
                <a:cs typeface="Mona Sans Semi Bold" pitchFamily="34" charset="-120"/>
              </a:rPr>
              <a:t>Plan de Développement</a:t>
            </a:r>
            <a:endParaRPr lang="en-US" sz="3900" dirty="0">
              <a:solidFill>
                <a:schemeClr val="bg1"/>
              </a:solidFill>
            </a:endParaRPr>
          </a:p>
        </p:txBody>
      </p:sp>
      <p:sp>
        <p:nvSpPr>
          <p:cNvPr id="4" name="Shape 1"/>
          <p:cNvSpPr/>
          <p:nvPr/>
        </p:nvSpPr>
        <p:spPr>
          <a:xfrm>
            <a:off x="6503432" y="1554599"/>
            <a:ext cx="22860" cy="6038136"/>
          </a:xfrm>
          <a:prstGeom prst="roundRect">
            <a:avLst>
              <a:gd name="adj" fmla="val 364651"/>
            </a:avLst>
          </a:prstGeom>
          <a:solidFill>
            <a:srgbClr val="595959"/>
          </a:solidFill>
          <a:ln/>
        </p:spPr>
      </p:sp>
      <p:sp>
        <p:nvSpPr>
          <p:cNvPr id="5" name="Shape 2"/>
          <p:cNvSpPr/>
          <p:nvPr/>
        </p:nvSpPr>
        <p:spPr>
          <a:xfrm>
            <a:off x="6703814" y="1766411"/>
            <a:ext cx="595313" cy="22860"/>
          </a:xfrm>
          <a:prstGeom prst="roundRect">
            <a:avLst>
              <a:gd name="adj" fmla="val 364651"/>
            </a:avLst>
          </a:prstGeom>
          <a:solidFill>
            <a:srgbClr val="595959"/>
          </a:solidFill>
          <a:ln/>
        </p:spPr>
      </p:sp>
      <p:sp>
        <p:nvSpPr>
          <p:cNvPr id="6" name="Shape 3"/>
          <p:cNvSpPr/>
          <p:nvPr/>
        </p:nvSpPr>
        <p:spPr>
          <a:xfrm>
            <a:off x="6280190" y="1554599"/>
            <a:ext cx="446484" cy="446484"/>
          </a:xfrm>
          <a:prstGeom prst="roundRect">
            <a:avLst>
              <a:gd name="adj" fmla="val 18670"/>
            </a:avLst>
          </a:prstGeom>
          <a:solidFill>
            <a:srgbClr val="404040"/>
          </a:solidFill>
          <a:ln w="7620">
            <a:solidFill>
              <a:srgbClr val="595959"/>
            </a:solidFill>
            <a:prstDash val="solid"/>
          </a:ln>
        </p:spPr>
      </p:sp>
      <p:pic>
        <p:nvPicPr>
          <p:cNvPr id="7" name="Image 1" descr="preencoded.png"/>
          <p:cNvPicPr>
            <a:picLocks noChangeAspect="1"/>
          </p:cNvPicPr>
          <p:nvPr/>
        </p:nvPicPr>
        <p:blipFill>
          <a:blip r:embed="rId4"/>
          <a:stretch>
            <a:fillRect/>
          </a:stretch>
        </p:blipFill>
        <p:spPr>
          <a:xfrm>
            <a:off x="6354604" y="1591806"/>
            <a:ext cx="297656" cy="372070"/>
          </a:xfrm>
          <a:prstGeom prst="rect">
            <a:avLst/>
          </a:prstGeom>
        </p:spPr>
      </p:pic>
      <p:sp>
        <p:nvSpPr>
          <p:cNvPr id="8" name="Text 4"/>
          <p:cNvSpPr/>
          <p:nvPr/>
        </p:nvSpPr>
        <p:spPr>
          <a:xfrm>
            <a:off x="7495818" y="1622822"/>
            <a:ext cx="2506385"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Phase 1 - Conception</a:t>
            </a:r>
            <a:endParaRPr lang="en-US" sz="1950" dirty="0">
              <a:solidFill>
                <a:schemeClr val="bg1"/>
              </a:solidFill>
            </a:endParaRPr>
          </a:p>
        </p:txBody>
      </p:sp>
      <p:sp>
        <p:nvSpPr>
          <p:cNvPr id="9" name="Text 5"/>
          <p:cNvSpPr/>
          <p:nvPr/>
        </p:nvSpPr>
        <p:spPr>
          <a:xfrm>
            <a:off x="7495818" y="2052042"/>
            <a:ext cx="6340793"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Rédaction du cahier des charges, modélisation de la base de données et des APIs, conception de l'interface utilisateur (maquettes)</a:t>
            </a:r>
            <a:endParaRPr lang="en-US" sz="1550" dirty="0">
              <a:solidFill>
                <a:schemeClr val="bg1"/>
              </a:solidFill>
            </a:endParaRPr>
          </a:p>
        </p:txBody>
      </p:sp>
      <p:sp>
        <p:nvSpPr>
          <p:cNvPr id="10" name="Shape 6"/>
          <p:cNvSpPr/>
          <p:nvPr/>
        </p:nvSpPr>
        <p:spPr>
          <a:xfrm>
            <a:off x="6703814" y="3295769"/>
            <a:ext cx="595313" cy="22860"/>
          </a:xfrm>
          <a:prstGeom prst="roundRect">
            <a:avLst>
              <a:gd name="adj" fmla="val 364651"/>
            </a:avLst>
          </a:prstGeom>
          <a:solidFill>
            <a:srgbClr val="595959"/>
          </a:solidFill>
          <a:ln/>
        </p:spPr>
      </p:sp>
      <p:sp>
        <p:nvSpPr>
          <p:cNvPr id="11" name="Shape 7"/>
          <p:cNvSpPr/>
          <p:nvPr/>
        </p:nvSpPr>
        <p:spPr>
          <a:xfrm>
            <a:off x="6280190" y="3083957"/>
            <a:ext cx="446484" cy="446484"/>
          </a:xfrm>
          <a:prstGeom prst="roundRect">
            <a:avLst>
              <a:gd name="adj" fmla="val 18670"/>
            </a:avLst>
          </a:prstGeom>
          <a:solidFill>
            <a:srgbClr val="404040"/>
          </a:solidFill>
          <a:ln w="7620">
            <a:solidFill>
              <a:srgbClr val="595959"/>
            </a:solidFill>
            <a:prstDash val="solid"/>
          </a:ln>
        </p:spPr>
      </p:sp>
      <p:pic>
        <p:nvPicPr>
          <p:cNvPr id="12" name="Image 2" descr="preencoded.png"/>
          <p:cNvPicPr>
            <a:picLocks noChangeAspect="1"/>
          </p:cNvPicPr>
          <p:nvPr/>
        </p:nvPicPr>
        <p:blipFill>
          <a:blip r:embed="rId5"/>
          <a:stretch>
            <a:fillRect/>
          </a:stretch>
        </p:blipFill>
        <p:spPr>
          <a:xfrm>
            <a:off x="6354604" y="3121164"/>
            <a:ext cx="297656" cy="372070"/>
          </a:xfrm>
          <a:prstGeom prst="rect">
            <a:avLst/>
          </a:prstGeom>
        </p:spPr>
      </p:pic>
      <p:sp>
        <p:nvSpPr>
          <p:cNvPr id="13" name="Text 8"/>
          <p:cNvSpPr/>
          <p:nvPr/>
        </p:nvSpPr>
        <p:spPr>
          <a:xfrm>
            <a:off x="7495818" y="3152180"/>
            <a:ext cx="4176236"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Phase 2 - Développement Backend</a:t>
            </a:r>
            <a:endParaRPr lang="en-US" sz="1950" dirty="0">
              <a:solidFill>
                <a:schemeClr val="bg1"/>
              </a:solidFill>
            </a:endParaRPr>
          </a:p>
        </p:txBody>
      </p:sp>
      <p:sp>
        <p:nvSpPr>
          <p:cNvPr id="14" name="Text 9"/>
          <p:cNvSpPr/>
          <p:nvPr/>
        </p:nvSpPr>
        <p:spPr>
          <a:xfrm>
            <a:off x="7495818" y="3581400"/>
            <a:ext cx="6340793"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Déploiement d'Orthanc et configuration des accès, implémentation de l'API REST (Spring Boot), gestion de l'authentification et des rôles</a:t>
            </a:r>
            <a:endParaRPr lang="en-US" sz="1550" dirty="0">
              <a:solidFill>
                <a:schemeClr val="bg1"/>
              </a:solidFill>
            </a:endParaRPr>
          </a:p>
        </p:txBody>
      </p:sp>
      <p:sp>
        <p:nvSpPr>
          <p:cNvPr id="15" name="Shape 10"/>
          <p:cNvSpPr/>
          <p:nvPr/>
        </p:nvSpPr>
        <p:spPr>
          <a:xfrm>
            <a:off x="6703814" y="4825127"/>
            <a:ext cx="595313" cy="22860"/>
          </a:xfrm>
          <a:prstGeom prst="roundRect">
            <a:avLst>
              <a:gd name="adj" fmla="val 364651"/>
            </a:avLst>
          </a:prstGeom>
          <a:solidFill>
            <a:srgbClr val="595959"/>
          </a:solidFill>
          <a:ln/>
        </p:spPr>
      </p:sp>
      <p:sp>
        <p:nvSpPr>
          <p:cNvPr id="16" name="Shape 11"/>
          <p:cNvSpPr/>
          <p:nvPr/>
        </p:nvSpPr>
        <p:spPr>
          <a:xfrm>
            <a:off x="6280190" y="4613315"/>
            <a:ext cx="446484" cy="446484"/>
          </a:xfrm>
          <a:prstGeom prst="roundRect">
            <a:avLst>
              <a:gd name="adj" fmla="val 18670"/>
            </a:avLst>
          </a:prstGeom>
          <a:solidFill>
            <a:srgbClr val="404040"/>
          </a:solidFill>
          <a:ln w="7620">
            <a:solidFill>
              <a:srgbClr val="595959"/>
            </a:solidFill>
            <a:prstDash val="solid"/>
          </a:ln>
        </p:spPr>
      </p:sp>
      <p:pic>
        <p:nvPicPr>
          <p:cNvPr id="17" name="Image 3" descr="preencoded.png"/>
          <p:cNvPicPr>
            <a:picLocks noChangeAspect="1"/>
          </p:cNvPicPr>
          <p:nvPr/>
        </p:nvPicPr>
        <p:blipFill>
          <a:blip r:embed="rId6"/>
          <a:stretch>
            <a:fillRect/>
          </a:stretch>
        </p:blipFill>
        <p:spPr>
          <a:xfrm>
            <a:off x="6354604" y="4650522"/>
            <a:ext cx="297656" cy="372070"/>
          </a:xfrm>
          <a:prstGeom prst="rect">
            <a:avLst/>
          </a:prstGeom>
        </p:spPr>
      </p:pic>
      <p:sp>
        <p:nvSpPr>
          <p:cNvPr id="18" name="Text 12"/>
          <p:cNvSpPr/>
          <p:nvPr/>
        </p:nvSpPr>
        <p:spPr>
          <a:xfrm>
            <a:off x="7495818" y="4681538"/>
            <a:ext cx="4201239"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Phase 3 - Développement Frontend</a:t>
            </a:r>
            <a:endParaRPr lang="en-US" sz="1950" dirty="0">
              <a:solidFill>
                <a:schemeClr val="bg1"/>
              </a:solidFill>
            </a:endParaRPr>
          </a:p>
        </p:txBody>
      </p:sp>
      <p:sp>
        <p:nvSpPr>
          <p:cNvPr id="19" name="Text 13"/>
          <p:cNvSpPr/>
          <p:nvPr/>
        </p:nvSpPr>
        <p:spPr>
          <a:xfrm>
            <a:off x="7495818" y="5110758"/>
            <a:ext cx="6340793" cy="95261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Développement de l'application React JS, intégration des APIs pour récupérer les images DICOM, développement de l'API de gestion des rendez-vous</a:t>
            </a:r>
            <a:endParaRPr lang="en-US" sz="1550" dirty="0">
              <a:solidFill>
                <a:schemeClr val="bg1"/>
              </a:solidFill>
            </a:endParaRPr>
          </a:p>
        </p:txBody>
      </p:sp>
      <p:sp>
        <p:nvSpPr>
          <p:cNvPr id="20" name="Shape 14"/>
          <p:cNvSpPr/>
          <p:nvPr/>
        </p:nvSpPr>
        <p:spPr>
          <a:xfrm>
            <a:off x="6703814" y="6672024"/>
            <a:ext cx="595313" cy="22860"/>
          </a:xfrm>
          <a:prstGeom prst="roundRect">
            <a:avLst>
              <a:gd name="adj" fmla="val 364651"/>
            </a:avLst>
          </a:prstGeom>
          <a:solidFill>
            <a:srgbClr val="595959"/>
          </a:solidFill>
          <a:ln/>
        </p:spPr>
      </p:sp>
      <p:sp>
        <p:nvSpPr>
          <p:cNvPr id="21" name="Shape 15"/>
          <p:cNvSpPr/>
          <p:nvPr/>
        </p:nvSpPr>
        <p:spPr>
          <a:xfrm>
            <a:off x="6280190" y="6460212"/>
            <a:ext cx="446484" cy="446484"/>
          </a:xfrm>
          <a:prstGeom prst="roundRect">
            <a:avLst>
              <a:gd name="adj" fmla="val 18670"/>
            </a:avLst>
          </a:prstGeom>
          <a:solidFill>
            <a:srgbClr val="404040"/>
          </a:solidFill>
          <a:ln w="7620">
            <a:solidFill>
              <a:srgbClr val="595959"/>
            </a:solidFill>
            <a:prstDash val="solid"/>
          </a:ln>
        </p:spPr>
      </p:sp>
      <p:pic>
        <p:nvPicPr>
          <p:cNvPr id="22" name="Image 4" descr="preencoded.png"/>
          <p:cNvPicPr>
            <a:picLocks noChangeAspect="1"/>
          </p:cNvPicPr>
          <p:nvPr/>
        </p:nvPicPr>
        <p:blipFill>
          <a:blip r:embed="rId7"/>
          <a:stretch>
            <a:fillRect/>
          </a:stretch>
        </p:blipFill>
        <p:spPr>
          <a:xfrm>
            <a:off x="6354604" y="6497419"/>
            <a:ext cx="297656" cy="372070"/>
          </a:xfrm>
          <a:prstGeom prst="rect">
            <a:avLst/>
          </a:prstGeom>
        </p:spPr>
      </p:pic>
      <p:sp>
        <p:nvSpPr>
          <p:cNvPr id="23" name="Text 16"/>
          <p:cNvSpPr/>
          <p:nvPr/>
        </p:nvSpPr>
        <p:spPr>
          <a:xfrm>
            <a:off x="7495818" y="6528435"/>
            <a:ext cx="3677245" cy="310158"/>
          </a:xfrm>
          <a:prstGeom prst="rect">
            <a:avLst/>
          </a:prstGeom>
          <a:noFill/>
          <a:ln/>
        </p:spPr>
        <p:txBody>
          <a:bodyPr wrap="none" lIns="0" tIns="0" rIns="0" bIns="0" rtlCol="0" anchor="t"/>
          <a:lstStyle/>
          <a:p>
            <a:pPr marL="0" indent="0" algn="l">
              <a:lnSpc>
                <a:spcPts val="2400"/>
              </a:lnSpc>
              <a:buNone/>
            </a:pPr>
            <a:r>
              <a:rPr lang="en-US" sz="1950" dirty="0">
                <a:solidFill>
                  <a:schemeClr val="bg1"/>
                </a:solidFill>
                <a:latin typeface="Mona Sans Semi Bold" pitchFamily="34" charset="0"/>
                <a:ea typeface="Mona Sans Semi Bold" pitchFamily="34" charset="-122"/>
                <a:cs typeface="Mona Sans Semi Bold" pitchFamily="34" charset="-120"/>
              </a:rPr>
              <a:t>Phase 4 - Tests et Déploiement</a:t>
            </a:r>
            <a:endParaRPr lang="en-US" sz="1950" dirty="0">
              <a:solidFill>
                <a:schemeClr val="bg1"/>
              </a:solidFill>
            </a:endParaRPr>
          </a:p>
        </p:txBody>
      </p:sp>
      <p:sp>
        <p:nvSpPr>
          <p:cNvPr id="24" name="Text 17"/>
          <p:cNvSpPr/>
          <p:nvPr/>
        </p:nvSpPr>
        <p:spPr>
          <a:xfrm>
            <a:off x="7495818" y="6957655"/>
            <a:ext cx="6340793" cy="635079"/>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Funnel Sans" pitchFamily="34" charset="0"/>
                <a:ea typeface="Funnel Sans" pitchFamily="34" charset="-122"/>
                <a:cs typeface="Funnel Sans" pitchFamily="34" charset="-120"/>
              </a:rPr>
              <a:t>Tests unitaires et fonctionnels, déploiement du backend (Docker, Kubernetes), publication de l'application sur Google Play et App Store</a:t>
            </a:r>
            <a:endParaRPr lang="en-US" sz="155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07EFCF0C-271E-6DBC-A395-5694BC9A21F9}"/>
              </a:ext>
            </a:extLst>
          </p:cNvPr>
          <p:cNvSpPr/>
          <p:nvPr/>
        </p:nvSpPr>
        <p:spPr>
          <a:xfrm>
            <a:off x="4078878" y="581180"/>
            <a:ext cx="5697141" cy="620078"/>
          </a:xfrm>
          <a:prstGeom prst="rect">
            <a:avLst/>
          </a:prstGeom>
          <a:noFill/>
          <a:ln/>
        </p:spPr>
        <p:txBody>
          <a:bodyPr wrap="none" lIns="0" tIns="0" rIns="0" bIns="0" rtlCol="0" anchor="t"/>
          <a:lstStyle/>
          <a:p>
            <a:pPr marL="0" indent="0" algn="l">
              <a:lnSpc>
                <a:spcPts val="4850"/>
              </a:lnSpc>
              <a:buNone/>
            </a:pPr>
            <a:r>
              <a:rPr lang="en-US" sz="3900" dirty="0">
                <a:solidFill>
                  <a:schemeClr val="bg1"/>
                </a:solidFill>
              </a:rPr>
              <a:t>Phase de Conception</a:t>
            </a:r>
          </a:p>
        </p:txBody>
      </p:sp>
      <p:sp>
        <p:nvSpPr>
          <p:cNvPr id="26" name="Text 0">
            <a:extLst>
              <a:ext uri="{FF2B5EF4-FFF2-40B4-BE49-F238E27FC236}">
                <a16:creationId xmlns:a16="http://schemas.microsoft.com/office/drawing/2014/main" id="{33B8639D-58CE-2181-3F58-B0FC98D34C61}"/>
              </a:ext>
            </a:extLst>
          </p:cNvPr>
          <p:cNvSpPr/>
          <p:nvPr/>
        </p:nvSpPr>
        <p:spPr>
          <a:xfrm>
            <a:off x="1230307" y="1551835"/>
            <a:ext cx="5697141" cy="620078"/>
          </a:xfrm>
          <a:prstGeom prst="rect">
            <a:avLst/>
          </a:prstGeom>
          <a:noFill/>
          <a:ln/>
        </p:spPr>
        <p:txBody>
          <a:bodyPr wrap="none" lIns="0" tIns="0" rIns="0" bIns="0" rtlCol="0" anchor="t"/>
          <a:lstStyle/>
          <a:p>
            <a:pPr marL="0" indent="0" algn="l">
              <a:lnSpc>
                <a:spcPts val="4850"/>
              </a:lnSpc>
              <a:buNone/>
            </a:pPr>
            <a:r>
              <a:rPr lang="en-US" sz="3900" dirty="0" err="1">
                <a:solidFill>
                  <a:schemeClr val="bg1"/>
                </a:solidFill>
              </a:rPr>
              <a:t>Diagramme</a:t>
            </a:r>
            <a:r>
              <a:rPr lang="en-US" sz="3900" dirty="0">
                <a:solidFill>
                  <a:schemeClr val="bg1"/>
                </a:solidFill>
              </a:rPr>
              <a:t> de </a:t>
            </a:r>
            <a:r>
              <a:rPr lang="en-US" sz="3900" dirty="0" err="1">
                <a:solidFill>
                  <a:schemeClr val="bg1"/>
                </a:solidFill>
              </a:rPr>
              <a:t>classe</a:t>
            </a:r>
            <a:r>
              <a:rPr lang="en-US" sz="3900" dirty="0">
                <a:solidFill>
                  <a:schemeClr val="bg1"/>
                </a:solidFill>
              </a:rPr>
              <a:t> </a:t>
            </a:r>
          </a:p>
        </p:txBody>
      </p:sp>
      <p:pic>
        <p:nvPicPr>
          <p:cNvPr id="3" name="Image 2">
            <a:extLst>
              <a:ext uri="{FF2B5EF4-FFF2-40B4-BE49-F238E27FC236}">
                <a16:creationId xmlns:a16="http://schemas.microsoft.com/office/drawing/2014/main" id="{157E1EE5-D21A-4961-3521-2B1CC47EA3AA}"/>
              </a:ext>
            </a:extLst>
          </p:cNvPr>
          <p:cNvPicPr>
            <a:picLocks noChangeAspect="1"/>
          </p:cNvPicPr>
          <p:nvPr/>
        </p:nvPicPr>
        <p:blipFill>
          <a:blip r:embed="rId3"/>
          <a:stretch>
            <a:fillRect/>
          </a:stretch>
        </p:blipFill>
        <p:spPr>
          <a:xfrm>
            <a:off x="925976" y="2372810"/>
            <a:ext cx="12002946" cy="5086625"/>
          </a:xfrm>
          <a:prstGeom prst="rect">
            <a:avLst/>
          </a:prstGeom>
        </p:spPr>
      </p:pic>
    </p:spTree>
    <p:extLst>
      <p:ext uri="{BB962C8B-B14F-4D97-AF65-F5344CB8AC3E}">
        <p14:creationId xmlns:p14="http://schemas.microsoft.com/office/powerpoint/2010/main" val="236465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07EFCF0C-271E-6DBC-A395-5694BC9A21F9}"/>
              </a:ext>
            </a:extLst>
          </p:cNvPr>
          <p:cNvSpPr/>
          <p:nvPr/>
        </p:nvSpPr>
        <p:spPr>
          <a:xfrm>
            <a:off x="4914377" y="581180"/>
            <a:ext cx="5697141" cy="620078"/>
          </a:xfrm>
          <a:prstGeom prst="rect">
            <a:avLst/>
          </a:prstGeom>
          <a:noFill/>
          <a:ln/>
        </p:spPr>
        <p:txBody>
          <a:bodyPr wrap="none" lIns="0" tIns="0" rIns="0" bIns="0" rtlCol="0" anchor="t"/>
          <a:lstStyle/>
          <a:p>
            <a:pPr marL="0" indent="0" algn="l">
              <a:lnSpc>
                <a:spcPts val="4850"/>
              </a:lnSpc>
              <a:buNone/>
            </a:pPr>
            <a:endParaRPr lang="en-US" sz="3900" dirty="0">
              <a:solidFill>
                <a:schemeClr val="bg1"/>
              </a:solidFill>
            </a:endParaRPr>
          </a:p>
        </p:txBody>
      </p:sp>
      <p:sp>
        <p:nvSpPr>
          <p:cNvPr id="26" name="Text 0">
            <a:extLst>
              <a:ext uri="{FF2B5EF4-FFF2-40B4-BE49-F238E27FC236}">
                <a16:creationId xmlns:a16="http://schemas.microsoft.com/office/drawing/2014/main" id="{33B8639D-58CE-2181-3F58-B0FC98D34C61}"/>
              </a:ext>
            </a:extLst>
          </p:cNvPr>
          <p:cNvSpPr/>
          <p:nvPr/>
        </p:nvSpPr>
        <p:spPr>
          <a:xfrm>
            <a:off x="865167" y="314929"/>
            <a:ext cx="8880717" cy="620078"/>
          </a:xfrm>
          <a:prstGeom prst="rect">
            <a:avLst/>
          </a:prstGeom>
          <a:noFill/>
          <a:ln/>
        </p:spPr>
        <p:txBody>
          <a:bodyPr wrap="none" lIns="0" tIns="0" rIns="0" bIns="0" rtlCol="0" anchor="t"/>
          <a:lstStyle/>
          <a:p>
            <a:pPr marL="0" indent="0" algn="l">
              <a:lnSpc>
                <a:spcPts val="4850"/>
              </a:lnSpc>
              <a:buNone/>
            </a:pPr>
            <a:r>
              <a:rPr lang="en-US" sz="3900" dirty="0" err="1">
                <a:solidFill>
                  <a:schemeClr val="bg1"/>
                </a:solidFill>
              </a:rPr>
              <a:t>Diagramme</a:t>
            </a:r>
            <a:r>
              <a:rPr lang="en-US" sz="3900" dirty="0">
                <a:solidFill>
                  <a:schemeClr val="bg1"/>
                </a:solidFill>
              </a:rPr>
              <a:t> de </a:t>
            </a:r>
            <a:r>
              <a:rPr lang="en-US" sz="3900" dirty="0" err="1">
                <a:solidFill>
                  <a:schemeClr val="bg1"/>
                </a:solidFill>
              </a:rPr>
              <a:t>cas</a:t>
            </a:r>
            <a:r>
              <a:rPr lang="en-US" sz="3900" dirty="0">
                <a:solidFill>
                  <a:schemeClr val="bg1"/>
                </a:solidFill>
              </a:rPr>
              <a:t> </a:t>
            </a:r>
            <a:r>
              <a:rPr lang="en-US" sz="3900" dirty="0" err="1">
                <a:solidFill>
                  <a:schemeClr val="bg1"/>
                </a:solidFill>
              </a:rPr>
              <a:t>d’utilisation</a:t>
            </a:r>
            <a:r>
              <a:rPr lang="en-US" sz="3900" dirty="0">
                <a:solidFill>
                  <a:schemeClr val="bg1"/>
                </a:solidFill>
              </a:rPr>
              <a:t> :  </a:t>
            </a:r>
            <a:r>
              <a:rPr lang="en-US" sz="3900" dirty="0" err="1">
                <a:solidFill>
                  <a:schemeClr val="bg1"/>
                </a:solidFill>
              </a:rPr>
              <a:t>medecin</a:t>
            </a:r>
            <a:r>
              <a:rPr lang="en-US" sz="3900" dirty="0">
                <a:solidFill>
                  <a:schemeClr val="bg1"/>
                </a:solidFill>
              </a:rPr>
              <a:t> </a:t>
            </a:r>
          </a:p>
        </p:txBody>
      </p:sp>
      <p:pic>
        <p:nvPicPr>
          <p:cNvPr id="28" name="Image 27">
            <a:extLst>
              <a:ext uri="{FF2B5EF4-FFF2-40B4-BE49-F238E27FC236}">
                <a16:creationId xmlns:a16="http://schemas.microsoft.com/office/drawing/2014/main" id="{956F9213-B06D-CF52-FD90-3FBDE83FC7DD}"/>
              </a:ext>
            </a:extLst>
          </p:cNvPr>
          <p:cNvPicPr>
            <a:picLocks noChangeAspect="1"/>
          </p:cNvPicPr>
          <p:nvPr/>
        </p:nvPicPr>
        <p:blipFill>
          <a:blip r:embed="rId3"/>
          <a:stretch>
            <a:fillRect/>
          </a:stretch>
        </p:blipFill>
        <p:spPr>
          <a:xfrm>
            <a:off x="583195" y="1390926"/>
            <a:ext cx="12993907" cy="6257494"/>
          </a:xfrm>
          <a:prstGeom prst="rect">
            <a:avLst/>
          </a:prstGeom>
        </p:spPr>
      </p:pic>
    </p:spTree>
    <p:extLst>
      <p:ext uri="{BB962C8B-B14F-4D97-AF65-F5344CB8AC3E}">
        <p14:creationId xmlns:p14="http://schemas.microsoft.com/office/powerpoint/2010/main" val="3357412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20611</TotalTime>
  <Words>720</Words>
  <Application>Microsoft Office PowerPoint</Application>
  <PresentationFormat>Personnalisé</PresentationFormat>
  <Paragraphs>92</Paragraphs>
  <Slides>12</Slides>
  <Notes>12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Arial</vt:lpstr>
      <vt:lpstr>Funnel Sans</vt:lpstr>
      <vt:lpstr>Mona Sans Semi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3</cp:revision>
  <dcterms:created xsi:type="dcterms:W3CDTF">2025-06-17T08:30:19Z</dcterms:created>
  <dcterms:modified xsi:type="dcterms:W3CDTF">2025-07-06T19:25:24Z</dcterms:modified>
</cp:coreProperties>
</file>